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3"/>
  </p:notesMasterIdLst>
  <p:sldIdLst>
    <p:sldId id="256" r:id="rId3"/>
    <p:sldId id="337" r:id="rId4"/>
    <p:sldId id="427" r:id="rId5"/>
    <p:sldId id="284" r:id="rId6"/>
    <p:sldId id="260" r:id="rId7"/>
    <p:sldId id="339" r:id="rId8"/>
    <p:sldId id="423" r:id="rId9"/>
    <p:sldId id="424" r:id="rId10"/>
    <p:sldId id="440" r:id="rId11"/>
    <p:sldId id="429" r:id="rId12"/>
    <p:sldId id="428" r:id="rId13"/>
    <p:sldId id="282" r:id="rId14"/>
    <p:sldId id="366" r:id="rId15"/>
    <p:sldId id="348" r:id="rId16"/>
    <p:sldId id="382" r:id="rId17"/>
    <p:sldId id="407" r:id="rId18"/>
    <p:sldId id="434" r:id="rId19"/>
    <p:sldId id="352" r:id="rId20"/>
    <p:sldId id="430" r:id="rId21"/>
    <p:sldId id="416" r:id="rId22"/>
    <p:sldId id="431" r:id="rId23"/>
    <p:sldId id="432" r:id="rId24"/>
    <p:sldId id="413" r:id="rId25"/>
    <p:sldId id="437" r:id="rId26"/>
    <p:sldId id="403" r:id="rId27"/>
    <p:sldId id="404" r:id="rId28"/>
    <p:sldId id="433" r:id="rId29"/>
    <p:sldId id="439" r:id="rId30"/>
    <p:sldId id="438" r:id="rId31"/>
    <p:sldId id="405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71293" autoAdjust="0"/>
  </p:normalViewPr>
  <p:slideViewPr>
    <p:cSldViewPr snapToGrid="0">
      <p:cViewPr varScale="1">
        <p:scale>
          <a:sx n="89" d="100"/>
          <a:sy n="89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047F2-12A9-8940-8862-CBB9745EB15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19319D08-D234-4444-9998-3A67F0E268F0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Article 119 Treaty of Rome (1957)</a:t>
          </a:r>
        </a:p>
      </dgm:t>
    </dgm:pt>
    <dgm:pt modelId="{399366F8-14B6-9F43-ACB0-46E90C290C24}" type="parTrans" cxnId="{4A171FD4-323B-A644-AEF8-BF56045C3EE0}">
      <dgm:prSet/>
      <dgm:spPr/>
      <dgm:t>
        <a:bodyPr/>
        <a:lstStyle/>
        <a:p>
          <a:endParaRPr lang="en-US"/>
        </a:p>
      </dgm:t>
    </dgm:pt>
    <dgm:pt modelId="{11DC7971-5384-6440-BB3E-FAE399D4F0AE}" type="sibTrans" cxnId="{4A171FD4-323B-A644-AEF8-BF56045C3EE0}">
      <dgm:prSet/>
      <dgm:spPr/>
      <dgm:t>
        <a:bodyPr/>
        <a:lstStyle/>
        <a:p>
          <a:endParaRPr lang="en-US"/>
        </a:p>
      </dgm:t>
    </dgm:pt>
    <dgm:pt modelId="{19CE2693-97C6-4248-95EC-2BEF8A4B2CA3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i="1" dirty="0" err="1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Defrenne</a:t>
          </a:r>
          <a:r>
            <a:rPr lang="en-US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Cases</a:t>
          </a:r>
        </a:p>
      </dgm:t>
    </dgm:pt>
    <dgm:pt modelId="{76602962-2907-2046-B5D9-6AD31BB04981}" type="parTrans" cxnId="{D53D9B24-2D45-E648-958D-BDF61853C2E4}">
      <dgm:prSet/>
      <dgm:spPr/>
      <dgm:t>
        <a:bodyPr/>
        <a:lstStyle/>
        <a:p>
          <a:endParaRPr lang="en-US"/>
        </a:p>
      </dgm:t>
    </dgm:pt>
    <dgm:pt modelId="{1BA6623B-521E-8647-BE17-22AA6EA5501E}" type="sibTrans" cxnId="{D53D9B24-2D45-E648-958D-BDF61853C2E4}">
      <dgm:prSet/>
      <dgm:spPr/>
      <dgm:t>
        <a:bodyPr/>
        <a:lstStyle/>
        <a:p>
          <a:endParaRPr lang="en-US"/>
        </a:p>
      </dgm:t>
    </dgm:pt>
    <dgm:pt modelId="{ED9BD875-47D8-6542-9D02-D60AD7B6B4F1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Treaty of Amsterdam (1997)</a:t>
          </a:r>
        </a:p>
      </dgm:t>
    </dgm:pt>
    <dgm:pt modelId="{5A81545B-6089-2542-9F1E-849B8B1E286A}" type="parTrans" cxnId="{4E21F24D-E2C3-4C48-88D3-626A007024D9}">
      <dgm:prSet/>
      <dgm:spPr/>
      <dgm:t>
        <a:bodyPr/>
        <a:lstStyle/>
        <a:p>
          <a:endParaRPr lang="en-US"/>
        </a:p>
      </dgm:t>
    </dgm:pt>
    <dgm:pt modelId="{AFA53E37-5538-9342-92D8-A1E475CF1087}" type="sibTrans" cxnId="{4E21F24D-E2C3-4C48-88D3-626A007024D9}">
      <dgm:prSet/>
      <dgm:spPr/>
      <dgm:t>
        <a:bodyPr/>
        <a:lstStyle/>
        <a:p>
          <a:endParaRPr lang="en-US"/>
        </a:p>
      </dgm:t>
    </dgm:pt>
    <dgm:pt modelId="{D54DB044-70A7-2846-B860-65A0ABCBF073}" type="pres">
      <dgm:prSet presAssocID="{D34047F2-12A9-8940-8862-CBB9745EB156}" presName="Name0" presStyleCnt="0">
        <dgm:presLayoutVars>
          <dgm:dir/>
          <dgm:animLvl val="lvl"/>
          <dgm:resizeHandles val="exact"/>
        </dgm:presLayoutVars>
      </dgm:prSet>
      <dgm:spPr/>
    </dgm:pt>
    <dgm:pt modelId="{F8292E3C-BBB0-784A-AE9E-8F704992407B}" type="pres">
      <dgm:prSet presAssocID="{19319D08-D234-4444-9998-3A67F0E268F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8B7A09A-8493-9542-942E-3297FF5D5C78}" type="pres">
      <dgm:prSet presAssocID="{11DC7971-5384-6440-BB3E-FAE399D4F0AE}" presName="parTxOnlySpace" presStyleCnt="0"/>
      <dgm:spPr/>
    </dgm:pt>
    <dgm:pt modelId="{3EA5D9B6-3949-C84B-998E-6C571AD47EB4}" type="pres">
      <dgm:prSet presAssocID="{19CE2693-97C6-4248-95EC-2BEF8A4B2C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FF69746-F89B-4245-8B84-4FC3BB94C27A}" type="pres">
      <dgm:prSet presAssocID="{1BA6623B-521E-8647-BE17-22AA6EA5501E}" presName="parTxOnlySpace" presStyleCnt="0"/>
      <dgm:spPr/>
    </dgm:pt>
    <dgm:pt modelId="{1ECC5D85-5FD6-A44D-9E1D-3467131C1F2D}" type="pres">
      <dgm:prSet presAssocID="{ED9BD875-47D8-6542-9D02-D60AD7B6B4F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53D9B24-2D45-E648-958D-BDF61853C2E4}" srcId="{D34047F2-12A9-8940-8862-CBB9745EB156}" destId="{19CE2693-97C6-4248-95EC-2BEF8A4B2CA3}" srcOrd="1" destOrd="0" parTransId="{76602962-2907-2046-B5D9-6AD31BB04981}" sibTransId="{1BA6623B-521E-8647-BE17-22AA6EA5501E}"/>
    <dgm:cxn modelId="{4E21F24D-E2C3-4C48-88D3-626A007024D9}" srcId="{D34047F2-12A9-8940-8862-CBB9745EB156}" destId="{ED9BD875-47D8-6542-9D02-D60AD7B6B4F1}" srcOrd="2" destOrd="0" parTransId="{5A81545B-6089-2542-9F1E-849B8B1E286A}" sibTransId="{AFA53E37-5538-9342-92D8-A1E475CF1087}"/>
    <dgm:cxn modelId="{EDA1704F-14F8-C24A-8CAE-528D671A6646}" type="presOf" srcId="{D34047F2-12A9-8940-8862-CBB9745EB156}" destId="{D54DB044-70A7-2846-B860-65A0ABCBF073}" srcOrd="0" destOrd="0" presId="urn:microsoft.com/office/officeart/2005/8/layout/chevron1"/>
    <dgm:cxn modelId="{7E0098A6-C567-F24F-921F-96AF086E9EC2}" type="presOf" srcId="{ED9BD875-47D8-6542-9D02-D60AD7B6B4F1}" destId="{1ECC5D85-5FD6-A44D-9E1D-3467131C1F2D}" srcOrd="0" destOrd="0" presId="urn:microsoft.com/office/officeart/2005/8/layout/chevron1"/>
    <dgm:cxn modelId="{4A171FD4-323B-A644-AEF8-BF56045C3EE0}" srcId="{D34047F2-12A9-8940-8862-CBB9745EB156}" destId="{19319D08-D234-4444-9998-3A67F0E268F0}" srcOrd="0" destOrd="0" parTransId="{399366F8-14B6-9F43-ACB0-46E90C290C24}" sibTransId="{11DC7971-5384-6440-BB3E-FAE399D4F0AE}"/>
    <dgm:cxn modelId="{285050EB-0FAB-BA4A-9BDB-765AFD6D303A}" type="presOf" srcId="{19319D08-D234-4444-9998-3A67F0E268F0}" destId="{F8292E3C-BBB0-784A-AE9E-8F704992407B}" srcOrd="0" destOrd="0" presId="urn:microsoft.com/office/officeart/2005/8/layout/chevron1"/>
    <dgm:cxn modelId="{E90DCEF9-4B29-E84D-B5DC-DCE9DB8C7605}" type="presOf" srcId="{19CE2693-97C6-4248-95EC-2BEF8A4B2CA3}" destId="{3EA5D9B6-3949-C84B-998E-6C571AD47EB4}" srcOrd="0" destOrd="0" presId="urn:microsoft.com/office/officeart/2005/8/layout/chevron1"/>
    <dgm:cxn modelId="{0580BCA0-24BC-3B49-973B-EB5425AF66F2}" type="presParOf" srcId="{D54DB044-70A7-2846-B860-65A0ABCBF073}" destId="{F8292E3C-BBB0-784A-AE9E-8F704992407B}" srcOrd="0" destOrd="0" presId="urn:microsoft.com/office/officeart/2005/8/layout/chevron1"/>
    <dgm:cxn modelId="{80DB8090-3B14-314E-AD19-FE672509EECE}" type="presParOf" srcId="{D54DB044-70A7-2846-B860-65A0ABCBF073}" destId="{28B7A09A-8493-9542-942E-3297FF5D5C78}" srcOrd="1" destOrd="0" presId="urn:microsoft.com/office/officeart/2005/8/layout/chevron1"/>
    <dgm:cxn modelId="{BD00B39C-D1E6-0245-86E6-0C2ECC26881D}" type="presParOf" srcId="{D54DB044-70A7-2846-B860-65A0ABCBF073}" destId="{3EA5D9B6-3949-C84B-998E-6C571AD47EB4}" srcOrd="2" destOrd="0" presId="urn:microsoft.com/office/officeart/2005/8/layout/chevron1"/>
    <dgm:cxn modelId="{483F599A-621B-E24A-A17E-E17A5AD09A09}" type="presParOf" srcId="{D54DB044-70A7-2846-B860-65A0ABCBF073}" destId="{9FF69746-F89B-4245-8B84-4FC3BB94C27A}" srcOrd="3" destOrd="0" presId="urn:microsoft.com/office/officeart/2005/8/layout/chevron1"/>
    <dgm:cxn modelId="{3CC8E1F5-24DA-F348-AC95-EADDE0AE096D}" type="presParOf" srcId="{D54DB044-70A7-2846-B860-65A0ABCBF073}" destId="{1ECC5D85-5FD6-A44D-9E1D-3467131C1F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6806D-9587-457E-80DD-1C133D094536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D4A900-2BFB-4BC0-A979-92757AF56364}">
      <dgm:prSet/>
      <dgm:spPr/>
      <dgm:t>
        <a:bodyPr/>
        <a:lstStyle/>
        <a:p>
          <a:pPr>
            <a:defRPr b="1"/>
          </a:pPr>
          <a:r>
            <a:rPr lang="en-US" dirty="0"/>
            <a:t>Work-Life Balance</a:t>
          </a:r>
        </a:p>
      </dgm:t>
    </dgm:pt>
    <dgm:pt modelId="{378D7B65-C878-4416-9983-1DCCE5768D16}" type="parTrans" cxnId="{30F28DE0-21CE-4472-9EBF-F49C08D143DC}">
      <dgm:prSet/>
      <dgm:spPr/>
      <dgm:t>
        <a:bodyPr/>
        <a:lstStyle/>
        <a:p>
          <a:endParaRPr lang="en-US"/>
        </a:p>
      </dgm:t>
    </dgm:pt>
    <dgm:pt modelId="{3C5558F0-6E62-4E55-865C-3E191F86D72A}" type="sibTrans" cxnId="{30F28DE0-21CE-4472-9EBF-F49C08D143DC}">
      <dgm:prSet/>
      <dgm:spPr/>
      <dgm:t>
        <a:bodyPr/>
        <a:lstStyle/>
        <a:p>
          <a:endParaRPr lang="en-US"/>
        </a:p>
      </dgm:t>
    </dgm:pt>
    <dgm:pt modelId="{0FA44F40-3092-4596-BCF0-335B0E6F471E}">
      <dgm:prSet/>
      <dgm:spPr/>
      <dgm:t>
        <a:bodyPr/>
        <a:lstStyle/>
        <a:p>
          <a:r>
            <a:rPr lang="en-US"/>
            <a:t>the Work-Life Balance Directive (2019/1158/EU)</a:t>
          </a:r>
        </a:p>
      </dgm:t>
    </dgm:pt>
    <dgm:pt modelId="{DB3BE28D-AD3E-4EE8-8839-52AA77559A52}" type="parTrans" cxnId="{C103559C-CAAB-44AA-8C98-66EA1B797A64}">
      <dgm:prSet/>
      <dgm:spPr/>
      <dgm:t>
        <a:bodyPr/>
        <a:lstStyle/>
        <a:p>
          <a:endParaRPr lang="en-US"/>
        </a:p>
      </dgm:t>
    </dgm:pt>
    <dgm:pt modelId="{4840F1CC-81E6-47FF-8352-B03CB5071189}" type="sibTrans" cxnId="{C103559C-CAAB-44AA-8C98-66EA1B797A64}">
      <dgm:prSet/>
      <dgm:spPr/>
      <dgm:t>
        <a:bodyPr/>
        <a:lstStyle/>
        <a:p>
          <a:endParaRPr lang="en-US"/>
        </a:p>
      </dgm:t>
    </dgm:pt>
    <dgm:pt modelId="{A284F35B-A7C8-491E-AD7A-1FD1203893D7}">
      <dgm:prSet/>
      <dgm:spPr/>
      <dgm:t>
        <a:bodyPr/>
        <a:lstStyle/>
        <a:p>
          <a:pPr>
            <a:defRPr b="1"/>
          </a:pPr>
          <a:r>
            <a:rPr lang="en-US" dirty="0"/>
            <a:t>Company Boards</a:t>
          </a:r>
        </a:p>
      </dgm:t>
    </dgm:pt>
    <dgm:pt modelId="{DFDABBA1-73AD-4B60-8998-6BAF1ABFAAD5}" type="parTrans" cxnId="{91FDF448-4CA9-4AF2-B950-464DF59B6F7B}">
      <dgm:prSet/>
      <dgm:spPr/>
      <dgm:t>
        <a:bodyPr/>
        <a:lstStyle/>
        <a:p>
          <a:endParaRPr lang="en-US"/>
        </a:p>
      </dgm:t>
    </dgm:pt>
    <dgm:pt modelId="{7466F778-CD78-4418-93D5-08EA71E8C637}" type="sibTrans" cxnId="{91FDF448-4CA9-4AF2-B950-464DF59B6F7B}">
      <dgm:prSet/>
      <dgm:spPr/>
      <dgm:t>
        <a:bodyPr/>
        <a:lstStyle/>
        <a:p>
          <a:endParaRPr lang="en-US"/>
        </a:p>
      </dgm:t>
    </dgm:pt>
    <dgm:pt modelId="{397E3290-429D-465D-BC10-0419F222689A}">
      <dgm:prSet/>
      <dgm:spPr/>
      <dgm:t>
        <a:bodyPr/>
        <a:lstStyle/>
        <a:p>
          <a:r>
            <a:rPr lang="en-US"/>
            <a:t>the Gender-Balanced Company Boards Directive (2022/2381/EU)</a:t>
          </a:r>
        </a:p>
      </dgm:t>
    </dgm:pt>
    <dgm:pt modelId="{95708610-524F-408C-893D-24AFEA67F46B}" type="parTrans" cxnId="{3751CD72-2256-419C-96AE-B98160DB4D75}">
      <dgm:prSet/>
      <dgm:spPr/>
      <dgm:t>
        <a:bodyPr/>
        <a:lstStyle/>
        <a:p>
          <a:endParaRPr lang="en-US"/>
        </a:p>
      </dgm:t>
    </dgm:pt>
    <dgm:pt modelId="{B89F8C7C-CE1B-4994-9834-A2E66894D740}" type="sibTrans" cxnId="{3751CD72-2256-419C-96AE-B98160DB4D75}">
      <dgm:prSet/>
      <dgm:spPr/>
      <dgm:t>
        <a:bodyPr/>
        <a:lstStyle/>
        <a:p>
          <a:endParaRPr lang="en-US"/>
        </a:p>
      </dgm:t>
    </dgm:pt>
    <dgm:pt modelId="{B954C57D-D37D-4FAE-A3CC-A3B8CC3B3568}">
      <dgm:prSet/>
      <dgm:spPr/>
      <dgm:t>
        <a:bodyPr/>
        <a:lstStyle/>
        <a:p>
          <a:pPr>
            <a:defRPr b="1"/>
          </a:pPr>
          <a:r>
            <a:rPr lang="en-US" dirty="0"/>
            <a:t>Pay Transparency</a:t>
          </a:r>
        </a:p>
      </dgm:t>
    </dgm:pt>
    <dgm:pt modelId="{1F708584-A27E-4232-9887-EECCFA6EFE95}" type="parTrans" cxnId="{8FFF4E7F-A6E5-4651-BD1A-A829AB0AD2BC}">
      <dgm:prSet/>
      <dgm:spPr/>
      <dgm:t>
        <a:bodyPr/>
        <a:lstStyle/>
        <a:p>
          <a:endParaRPr lang="en-US"/>
        </a:p>
      </dgm:t>
    </dgm:pt>
    <dgm:pt modelId="{C9A816C9-837F-45E3-8433-A30E309BE2EF}" type="sibTrans" cxnId="{8FFF4E7F-A6E5-4651-BD1A-A829AB0AD2BC}">
      <dgm:prSet/>
      <dgm:spPr/>
      <dgm:t>
        <a:bodyPr/>
        <a:lstStyle/>
        <a:p>
          <a:endParaRPr lang="en-US"/>
        </a:p>
      </dgm:t>
    </dgm:pt>
    <dgm:pt modelId="{24439926-D507-4500-8214-57EA1895E953}">
      <dgm:prSet/>
      <dgm:spPr/>
      <dgm:t>
        <a:bodyPr/>
        <a:lstStyle/>
        <a:p>
          <a:r>
            <a:rPr lang="en-US"/>
            <a:t>the Pay Transparency Directive (2023/970/EU)</a:t>
          </a:r>
        </a:p>
      </dgm:t>
    </dgm:pt>
    <dgm:pt modelId="{A86B304D-3576-4196-BF53-86FB96DDA7B8}" type="parTrans" cxnId="{6626DC59-EEB0-42D7-8622-08B8F30BB4DD}">
      <dgm:prSet/>
      <dgm:spPr/>
      <dgm:t>
        <a:bodyPr/>
        <a:lstStyle/>
        <a:p>
          <a:endParaRPr lang="en-US"/>
        </a:p>
      </dgm:t>
    </dgm:pt>
    <dgm:pt modelId="{535A2680-03CF-4755-B926-63CE312D68C3}" type="sibTrans" cxnId="{6626DC59-EEB0-42D7-8622-08B8F30BB4DD}">
      <dgm:prSet/>
      <dgm:spPr/>
      <dgm:t>
        <a:bodyPr/>
        <a:lstStyle/>
        <a:p>
          <a:endParaRPr lang="en-US"/>
        </a:p>
      </dgm:t>
    </dgm:pt>
    <dgm:pt modelId="{85BB7661-3D88-45C8-87D5-6580FB9AD647}">
      <dgm:prSet/>
      <dgm:spPr/>
      <dgm:t>
        <a:bodyPr/>
        <a:lstStyle/>
        <a:p>
          <a:pPr>
            <a:defRPr b="1"/>
          </a:pPr>
          <a:r>
            <a:rPr lang="en-US" dirty="0"/>
            <a:t>Violence against Women</a:t>
          </a:r>
        </a:p>
      </dgm:t>
    </dgm:pt>
    <dgm:pt modelId="{B599D0A2-3BE3-467D-A085-2FA3B9233945}" type="parTrans" cxnId="{D994E1B4-B5F2-48FC-8D66-5E99461A7F7C}">
      <dgm:prSet/>
      <dgm:spPr/>
      <dgm:t>
        <a:bodyPr/>
        <a:lstStyle/>
        <a:p>
          <a:endParaRPr lang="en-US"/>
        </a:p>
      </dgm:t>
    </dgm:pt>
    <dgm:pt modelId="{282AAF83-30EE-4EA5-9EF2-AE257409860F}" type="sibTrans" cxnId="{D994E1B4-B5F2-48FC-8D66-5E99461A7F7C}">
      <dgm:prSet/>
      <dgm:spPr/>
      <dgm:t>
        <a:bodyPr/>
        <a:lstStyle/>
        <a:p>
          <a:endParaRPr lang="en-US"/>
        </a:p>
      </dgm:t>
    </dgm:pt>
    <dgm:pt modelId="{7276C9CC-B050-49F9-9C17-8C0902F9AE73}">
      <dgm:prSet/>
      <dgm:spPr/>
      <dgm:t>
        <a:bodyPr/>
        <a:lstStyle/>
        <a:p>
          <a:r>
            <a:rPr lang="en-US"/>
            <a:t>the Directive on combating violence against women and domestic violence (2024/1385/EU) ((NB and also: EU acceded to Istanbul Convention!)</a:t>
          </a:r>
        </a:p>
      </dgm:t>
    </dgm:pt>
    <dgm:pt modelId="{A4C791BE-5A46-4D28-B529-E078F3B7425E}" type="parTrans" cxnId="{7BF5C78E-C805-4041-93EA-E2ECDA29B27A}">
      <dgm:prSet/>
      <dgm:spPr/>
      <dgm:t>
        <a:bodyPr/>
        <a:lstStyle/>
        <a:p>
          <a:endParaRPr lang="en-US"/>
        </a:p>
      </dgm:t>
    </dgm:pt>
    <dgm:pt modelId="{ED3D9B95-6F2E-4942-BD64-CF73DFF894D1}" type="sibTrans" cxnId="{7BF5C78E-C805-4041-93EA-E2ECDA29B27A}">
      <dgm:prSet/>
      <dgm:spPr/>
      <dgm:t>
        <a:bodyPr/>
        <a:lstStyle/>
        <a:p>
          <a:endParaRPr lang="en-US"/>
        </a:p>
      </dgm:t>
    </dgm:pt>
    <dgm:pt modelId="{5C163DC0-0F0C-48EC-A315-31B707C437BF}">
      <dgm:prSet/>
      <dgm:spPr/>
      <dgm:t>
        <a:bodyPr/>
        <a:lstStyle/>
        <a:p>
          <a:pPr>
            <a:defRPr b="1"/>
          </a:pPr>
          <a:r>
            <a:rPr lang="en-US" dirty="0"/>
            <a:t>Equality Bodies I</a:t>
          </a:r>
        </a:p>
      </dgm:t>
    </dgm:pt>
    <dgm:pt modelId="{EDDE4DCA-7A88-4A04-B4DA-717F8619DD94}" type="parTrans" cxnId="{982A1A82-837B-4440-A7CB-98FF0D38E157}">
      <dgm:prSet/>
      <dgm:spPr/>
      <dgm:t>
        <a:bodyPr/>
        <a:lstStyle/>
        <a:p>
          <a:endParaRPr lang="en-US"/>
        </a:p>
      </dgm:t>
    </dgm:pt>
    <dgm:pt modelId="{6297BAFA-E30E-4A1A-AA99-0B1EE0D8B9DC}" type="sibTrans" cxnId="{982A1A82-837B-4440-A7CB-98FF0D38E157}">
      <dgm:prSet/>
      <dgm:spPr/>
      <dgm:t>
        <a:bodyPr/>
        <a:lstStyle/>
        <a:p>
          <a:endParaRPr lang="en-US"/>
        </a:p>
      </dgm:t>
    </dgm:pt>
    <dgm:pt modelId="{C2739E01-4D4A-4E41-A09B-C44166B290A7}">
      <dgm:prSet/>
      <dgm:spPr/>
      <dgm:t>
        <a:bodyPr/>
        <a:lstStyle/>
        <a:p>
          <a:r>
            <a:rPr lang="en-US"/>
            <a:t>Equality Bodies Directive I (Directive 2024/1499/EU)</a:t>
          </a:r>
        </a:p>
      </dgm:t>
    </dgm:pt>
    <dgm:pt modelId="{932CF0D4-A226-40EB-88FC-072F4231A398}" type="parTrans" cxnId="{D6AA0BE4-7160-4C37-B968-4C0BB39DEA9E}">
      <dgm:prSet/>
      <dgm:spPr/>
      <dgm:t>
        <a:bodyPr/>
        <a:lstStyle/>
        <a:p>
          <a:endParaRPr lang="en-US"/>
        </a:p>
      </dgm:t>
    </dgm:pt>
    <dgm:pt modelId="{D567859A-C062-4FE1-822A-59432DA7B2EC}" type="sibTrans" cxnId="{D6AA0BE4-7160-4C37-B968-4C0BB39DEA9E}">
      <dgm:prSet/>
      <dgm:spPr/>
      <dgm:t>
        <a:bodyPr/>
        <a:lstStyle/>
        <a:p>
          <a:endParaRPr lang="en-US"/>
        </a:p>
      </dgm:t>
    </dgm:pt>
    <dgm:pt modelId="{A7885356-98FC-4D26-AA22-AE19BAD12B48}">
      <dgm:prSet/>
      <dgm:spPr/>
      <dgm:t>
        <a:bodyPr/>
        <a:lstStyle/>
        <a:p>
          <a:pPr>
            <a:defRPr b="1"/>
          </a:pPr>
          <a:r>
            <a:rPr lang="en-US" dirty="0"/>
            <a:t>Equality Bodies II</a:t>
          </a:r>
        </a:p>
      </dgm:t>
    </dgm:pt>
    <dgm:pt modelId="{A5F3461B-E64D-45FF-97F2-FC952B80721E}" type="parTrans" cxnId="{E941DAA6-A5C7-4D9F-B10D-44666FDD8322}">
      <dgm:prSet/>
      <dgm:spPr/>
      <dgm:t>
        <a:bodyPr/>
        <a:lstStyle/>
        <a:p>
          <a:endParaRPr lang="en-US"/>
        </a:p>
      </dgm:t>
    </dgm:pt>
    <dgm:pt modelId="{348762F4-FA1B-4ABC-B2E8-F083EA2FAC4C}" type="sibTrans" cxnId="{E941DAA6-A5C7-4D9F-B10D-44666FDD8322}">
      <dgm:prSet/>
      <dgm:spPr/>
      <dgm:t>
        <a:bodyPr/>
        <a:lstStyle/>
        <a:p>
          <a:endParaRPr lang="en-US"/>
        </a:p>
      </dgm:t>
    </dgm:pt>
    <dgm:pt modelId="{90725FFA-AD82-4DC6-BEDC-D34CCBFABF53}">
      <dgm:prSet/>
      <dgm:spPr/>
      <dgm:t>
        <a:bodyPr/>
        <a:lstStyle/>
        <a:p>
          <a:r>
            <a:rPr lang="en-US"/>
            <a:t>Equality Bodies Directive II (Directive 2024/1500/EU)</a:t>
          </a:r>
        </a:p>
      </dgm:t>
    </dgm:pt>
    <dgm:pt modelId="{92C7D98B-89B9-4426-A9E0-2004A1404210}" type="parTrans" cxnId="{447867F7-47A3-453F-A464-FACF6057E33C}">
      <dgm:prSet/>
      <dgm:spPr/>
      <dgm:t>
        <a:bodyPr/>
        <a:lstStyle/>
        <a:p>
          <a:endParaRPr lang="en-US"/>
        </a:p>
      </dgm:t>
    </dgm:pt>
    <dgm:pt modelId="{2BE88739-F5E1-4529-8A0E-8C4206BD0DCF}" type="sibTrans" cxnId="{447867F7-47A3-453F-A464-FACF6057E33C}">
      <dgm:prSet/>
      <dgm:spPr/>
      <dgm:t>
        <a:bodyPr/>
        <a:lstStyle/>
        <a:p>
          <a:endParaRPr lang="en-US"/>
        </a:p>
      </dgm:t>
    </dgm:pt>
    <dgm:pt modelId="{AF065FD6-0F9C-5448-85DC-32540CFC716E}" type="pres">
      <dgm:prSet presAssocID="{4FE6806D-9587-457E-80DD-1C133D094536}" presName="root" presStyleCnt="0">
        <dgm:presLayoutVars>
          <dgm:chMax/>
          <dgm:chPref/>
          <dgm:animLvl val="lvl"/>
        </dgm:presLayoutVars>
      </dgm:prSet>
      <dgm:spPr/>
    </dgm:pt>
    <dgm:pt modelId="{8077D80D-EA96-1743-A7AE-5C5830BA180D}" type="pres">
      <dgm:prSet presAssocID="{4FE6806D-9587-457E-80DD-1C133D094536}" presName="divider" presStyleLbl="fgAcc1" presStyleIdx="0" presStyleCnt="1"/>
      <dgm:spPr/>
    </dgm:pt>
    <dgm:pt modelId="{560299F7-E253-D24B-924D-98F218E44753}" type="pres">
      <dgm:prSet presAssocID="{4FE6806D-9587-457E-80DD-1C133D094536}" presName="nodes" presStyleCnt="0">
        <dgm:presLayoutVars>
          <dgm:chMax/>
          <dgm:chPref/>
          <dgm:animLvl val="lvl"/>
        </dgm:presLayoutVars>
      </dgm:prSet>
      <dgm:spPr/>
    </dgm:pt>
    <dgm:pt modelId="{65433C46-418B-0441-8D37-AC5D015267C7}" type="pres">
      <dgm:prSet presAssocID="{C9D4A900-2BFB-4BC0-A979-92757AF56364}" presName="composite" presStyleCnt="0"/>
      <dgm:spPr/>
    </dgm:pt>
    <dgm:pt modelId="{B51D42DD-21FF-8D47-8499-8C7AB8E825A3}" type="pres">
      <dgm:prSet presAssocID="{C9D4A900-2BFB-4BC0-A979-92757AF56364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9242FA20-48C9-B440-A7B3-123A45BBF5FF}" type="pres">
      <dgm:prSet presAssocID="{C9D4A900-2BFB-4BC0-A979-92757AF56364}" presName="L2TextContainerWrapper" presStyleCnt="0">
        <dgm:presLayoutVars>
          <dgm:bulletEnabled val="1"/>
        </dgm:presLayoutVars>
      </dgm:prSet>
      <dgm:spPr/>
    </dgm:pt>
    <dgm:pt modelId="{F627CF78-CFF5-0B48-9EE1-1DFF248774FB}" type="pres">
      <dgm:prSet presAssocID="{C9D4A900-2BFB-4BC0-A979-92757AF56364}" presName="L2TextContainer" presStyleLbl="bgAccFollowNode1" presStyleIdx="0" presStyleCnt="6"/>
      <dgm:spPr/>
    </dgm:pt>
    <dgm:pt modelId="{F2D8C548-412E-3645-ABE7-6B3EF262DD4B}" type="pres">
      <dgm:prSet presAssocID="{C9D4A900-2BFB-4BC0-A979-92757AF56364}" presName="FlexibleEmptyPlaceHolder" presStyleCnt="0"/>
      <dgm:spPr/>
    </dgm:pt>
    <dgm:pt modelId="{EEDF498E-C6FC-1F46-A2D3-B8485BE3402A}" type="pres">
      <dgm:prSet presAssocID="{C9D4A900-2BFB-4BC0-A979-92757AF56364}" presName="ConnectLine" presStyleLbl="sibTrans1D1" presStyleIdx="0" presStyleCnt="6"/>
      <dgm:spPr/>
    </dgm:pt>
    <dgm:pt modelId="{D9DA6F4D-1685-A14B-A71F-CEA735AAEF5B}" type="pres">
      <dgm:prSet presAssocID="{C9D4A900-2BFB-4BC0-A979-92757AF56364}" presName="ConnectorPoint" presStyleLbl="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47CDEFC-D5E1-7D4F-98A1-C2ADC62776B4}" type="pres">
      <dgm:prSet presAssocID="{C9D4A900-2BFB-4BC0-A979-92757AF56364}" presName="EmptyPlaceHolder" presStyleCnt="0"/>
      <dgm:spPr/>
    </dgm:pt>
    <dgm:pt modelId="{40CECF16-F0B5-3E44-BF8D-DBB3A33AF4AA}" type="pres">
      <dgm:prSet presAssocID="{3C5558F0-6E62-4E55-865C-3E191F86D72A}" presName="spaceBetweenRectangles" presStyleCnt="0"/>
      <dgm:spPr/>
    </dgm:pt>
    <dgm:pt modelId="{FB3B5A4D-493C-6C41-8D84-23F153D6047D}" type="pres">
      <dgm:prSet presAssocID="{A284F35B-A7C8-491E-AD7A-1FD1203893D7}" presName="composite" presStyleCnt="0"/>
      <dgm:spPr/>
    </dgm:pt>
    <dgm:pt modelId="{AEC27DE5-6756-334C-A43E-E6AB68BD874F}" type="pres">
      <dgm:prSet presAssocID="{A284F35B-A7C8-491E-AD7A-1FD1203893D7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279DDD78-734E-0841-B5BB-E424D482DD05}" type="pres">
      <dgm:prSet presAssocID="{A284F35B-A7C8-491E-AD7A-1FD1203893D7}" presName="L2TextContainerWrapper" presStyleCnt="0">
        <dgm:presLayoutVars>
          <dgm:bulletEnabled val="1"/>
        </dgm:presLayoutVars>
      </dgm:prSet>
      <dgm:spPr/>
    </dgm:pt>
    <dgm:pt modelId="{B45D7508-0F4B-3B4E-9632-03552A365790}" type="pres">
      <dgm:prSet presAssocID="{A284F35B-A7C8-491E-AD7A-1FD1203893D7}" presName="L2TextContainer" presStyleLbl="bgAccFollowNode1" presStyleIdx="1" presStyleCnt="6"/>
      <dgm:spPr/>
    </dgm:pt>
    <dgm:pt modelId="{46083785-BA35-5747-9270-D8AC85192442}" type="pres">
      <dgm:prSet presAssocID="{A284F35B-A7C8-491E-AD7A-1FD1203893D7}" presName="FlexibleEmptyPlaceHolder" presStyleCnt="0"/>
      <dgm:spPr/>
    </dgm:pt>
    <dgm:pt modelId="{3715DEFD-E10C-D446-9F3F-2EF281C585E3}" type="pres">
      <dgm:prSet presAssocID="{A284F35B-A7C8-491E-AD7A-1FD1203893D7}" presName="ConnectLine" presStyleLbl="sibTrans1D1" presStyleIdx="1" presStyleCnt="6"/>
      <dgm:spPr/>
    </dgm:pt>
    <dgm:pt modelId="{6994C07B-1C09-FF46-BD13-35345F46D309}" type="pres">
      <dgm:prSet presAssocID="{A284F35B-A7C8-491E-AD7A-1FD1203893D7}" presName="ConnectorPoint" presStyleLbl="node1" presStyleIdx="1" presStyleCnt="6"/>
      <dgm:spPr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BE8BE5-E7AD-7440-84BF-F25E2481D086}" type="pres">
      <dgm:prSet presAssocID="{A284F35B-A7C8-491E-AD7A-1FD1203893D7}" presName="EmptyPlaceHolder" presStyleCnt="0"/>
      <dgm:spPr/>
    </dgm:pt>
    <dgm:pt modelId="{0F2D3F10-BB50-934C-B2DF-CED5680C14E3}" type="pres">
      <dgm:prSet presAssocID="{7466F778-CD78-4418-93D5-08EA71E8C637}" presName="spaceBetweenRectangles" presStyleCnt="0"/>
      <dgm:spPr/>
    </dgm:pt>
    <dgm:pt modelId="{DC22AA5A-4D23-364D-A826-7497298BBD56}" type="pres">
      <dgm:prSet presAssocID="{B954C57D-D37D-4FAE-A3CC-A3B8CC3B3568}" presName="composite" presStyleCnt="0"/>
      <dgm:spPr/>
    </dgm:pt>
    <dgm:pt modelId="{6ADB5F72-73B9-F544-856D-165A55737EAE}" type="pres">
      <dgm:prSet presAssocID="{B954C57D-D37D-4FAE-A3CC-A3B8CC3B3568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0D37D88C-267F-E94C-A967-BF002AEDC139}" type="pres">
      <dgm:prSet presAssocID="{B954C57D-D37D-4FAE-A3CC-A3B8CC3B3568}" presName="L2TextContainerWrapper" presStyleCnt="0">
        <dgm:presLayoutVars>
          <dgm:bulletEnabled val="1"/>
        </dgm:presLayoutVars>
      </dgm:prSet>
      <dgm:spPr/>
    </dgm:pt>
    <dgm:pt modelId="{8C414794-018C-E34C-AB19-2031289BD561}" type="pres">
      <dgm:prSet presAssocID="{B954C57D-D37D-4FAE-A3CC-A3B8CC3B3568}" presName="L2TextContainer" presStyleLbl="bgAccFollowNode1" presStyleIdx="2" presStyleCnt="6"/>
      <dgm:spPr/>
    </dgm:pt>
    <dgm:pt modelId="{6D3E84FC-FFFF-0D41-8B38-A19A2D3FB3A9}" type="pres">
      <dgm:prSet presAssocID="{B954C57D-D37D-4FAE-A3CC-A3B8CC3B3568}" presName="FlexibleEmptyPlaceHolder" presStyleCnt="0"/>
      <dgm:spPr/>
    </dgm:pt>
    <dgm:pt modelId="{4801E8B0-3F7C-314D-95CA-78E82F6B7079}" type="pres">
      <dgm:prSet presAssocID="{B954C57D-D37D-4FAE-A3CC-A3B8CC3B3568}" presName="ConnectLine" presStyleLbl="sibTrans1D1" presStyleIdx="2" presStyleCnt="6"/>
      <dgm:spPr/>
    </dgm:pt>
    <dgm:pt modelId="{E3DABA3E-4D3C-3B4C-9AFF-40191A1A4186}" type="pres">
      <dgm:prSet presAssocID="{B954C57D-D37D-4FAE-A3CC-A3B8CC3B3568}" presName="ConnectorPoint" presStyleLbl="node1" presStyleIdx="2" presStyleCnt="6"/>
      <dgm:spPr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1482C3A-F6DE-924A-8106-100157A79E6A}" type="pres">
      <dgm:prSet presAssocID="{B954C57D-D37D-4FAE-A3CC-A3B8CC3B3568}" presName="EmptyPlaceHolder" presStyleCnt="0"/>
      <dgm:spPr/>
    </dgm:pt>
    <dgm:pt modelId="{694205EC-052E-1040-8EE6-766D5EF79ECB}" type="pres">
      <dgm:prSet presAssocID="{C9A816C9-837F-45E3-8433-A30E309BE2EF}" presName="spaceBetweenRectangles" presStyleCnt="0"/>
      <dgm:spPr/>
    </dgm:pt>
    <dgm:pt modelId="{4E9ED218-60FF-4D43-8F71-0EC7E2948174}" type="pres">
      <dgm:prSet presAssocID="{85BB7661-3D88-45C8-87D5-6580FB9AD647}" presName="composite" presStyleCnt="0"/>
      <dgm:spPr/>
    </dgm:pt>
    <dgm:pt modelId="{64FBDF09-CF40-EE47-816E-B90829666F9E}" type="pres">
      <dgm:prSet presAssocID="{85BB7661-3D88-45C8-87D5-6580FB9AD647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81649422-4A8D-F147-93A7-3D4326402789}" type="pres">
      <dgm:prSet presAssocID="{85BB7661-3D88-45C8-87D5-6580FB9AD647}" presName="L2TextContainerWrapper" presStyleCnt="0">
        <dgm:presLayoutVars>
          <dgm:bulletEnabled val="1"/>
        </dgm:presLayoutVars>
      </dgm:prSet>
      <dgm:spPr/>
    </dgm:pt>
    <dgm:pt modelId="{F1E46B8E-C2AB-444A-A04D-A36F587882A7}" type="pres">
      <dgm:prSet presAssocID="{85BB7661-3D88-45C8-87D5-6580FB9AD647}" presName="L2TextContainer" presStyleLbl="bgAccFollowNode1" presStyleIdx="3" presStyleCnt="6"/>
      <dgm:spPr/>
    </dgm:pt>
    <dgm:pt modelId="{10457B77-9EC5-E148-B1C0-00468F7CAEA4}" type="pres">
      <dgm:prSet presAssocID="{85BB7661-3D88-45C8-87D5-6580FB9AD647}" presName="FlexibleEmptyPlaceHolder" presStyleCnt="0"/>
      <dgm:spPr/>
    </dgm:pt>
    <dgm:pt modelId="{2B21861C-E3FC-D94D-BC17-D81672D4CD0E}" type="pres">
      <dgm:prSet presAssocID="{85BB7661-3D88-45C8-87D5-6580FB9AD647}" presName="ConnectLine" presStyleLbl="sibTrans1D1" presStyleIdx="3" presStyleCnt="6"/>
      <dgm:spPr/>
    </dgm:pt>
    <dgm:pt modelId="{F5E928E5-1743-284E-9B70-5BFC3F447FED}" type="pres">
      <dgm:prSet presAssocID="{85BB7661-3D88-45C8-87D5-6580FB9AD647}" presName="ConnectorPoint" presStyleLbl="node1" presStyleIdx="3" presStyleCnt="6"/>
      <dgm:spPr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6329E58-5587-9544-93B1-7E7828E6F489}" type="pres">
      <dgm:prSet presAssocID="{85BB7661-3D88-45C8-87D5-6580FB9AD647}" presName="EmptyPlaceHolder" presStyleCnt="0"/>
      <dgm:spPr/>
    </dgm:pt>
    <dgm:pt modelId="{760E49AA-00C6-5342-8248-B09968A0D47B}" type="pres">
      <dgm:prSet presAssocID="{282AAF83-30EE-4EA5-9EF2-AE257409860F}" presName="spaceBetweenRectangles" presStyleCnt="0"/>
      <dgm:spPr/>
    </dgm:pt>
    <dgm:pt modelId="{349B9F75-3B81-4C4A-A1D6-EC0438811937}" type="pres">
      <dgm:prSet presAssocID="{5C163DC0-0F0C-48EC-A315-31B707C437BF}" presName="composite" presStyleCnt="0"/>
      <dgm:spPr/>
    </dgm:pt>
    <dgm:pt modelId="{491A3354-F977-0842-9B06-740853ED9D80}" type="pres">
      <dgm:prSet presAssocID="{5C163DC0-0F0C-48EC-A315-31B707C437BF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7D1199F9-C4A9-3243-A208-67B4F8F10392}" type="pres">
      <dgm:prSet presAssocID="{5C163DC0-0F0C-48EC-A315-31B707C437BF}" presName="L2TextContainerWrapper" presStyleCnt="0">
        <dgm:presLayoutVars>
          <dgm:bulletEnabled val="1"/>
        </dgm:presLayoutVars>
      </dgm:prSet>
      <dgm:spPr/>
    </dgm:pt>
    <dgm:pt modelId="{9C1CC9C8-6DB8-764B-80B9-76DF1F2D770B}" type="pres">
      <dgm:prSet presAssocID="{5C163DC0-0F0C-48EC-A315-31B707C437BF}" presName="L2TextContainer" presStyleLbl="bgAccFollowNode1" presStyleIdx="4" presStyleCnt="6"/>
      <dgm:spPr/>
    </dgm:pt>
    <dgm:pt modelId="{C0C5935D-AFE9-EF4D-8172-CF7CEA1E8407}" type="pres">
      <dgm:prSet presAssocID="{5C163DC0-0F0C-48EC-A315-31B707C437BF}" presName="FlexibleEmptyPlaceHolder" presStyleCnt="0"/>
      <dgm:spPr/>
    </dgm:pt>
    <dgm:pt modelId="{CB3FCA87-CBA1-F54D-975C-221DD0D438CB}" type="pres">
      <dgm:prSet presAssocID="{5C163DC0-0F0C-48EC-A315-31B707C437BF}" presName="ConnectLine" presStyleLbl="sibTrans1D1" presStyleIdx="4" presStyleCnt="6"/>
      <dgm:spPr/>
    </dgm:pt>
    <dgm:pt modelId="{8DAF6B91-F2E3-FB40-AFA7-86DC45C01A62}" type="pres">
      <dgm:prSet presAssocID="{5C163DC0-0F0C-48EC-A315-31B707C437BF}" presName="ConnectorPoint" presStyleLbl="node1" presStyleIdx="4" presStyleCnt="6"/>
      <dgm:spPr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B55F5B7-D1EC-AA43-85BF-85CB48233274}" type="pres">
      <dgm:prSet presAssocID="{5C163DC0-0F0C-48EC-A315-31B707C437BF}" presName="EmptyPlaceHolder" presStyleCnt="0"/>
      <dgm:spPr/>
    </dgm:pt>
    <dgm:pt modelId="{D6C95A51-D32B-AA4B-83F3-5FDE41E027A3}" type="pres">
      <dgm:prSet presAssocID="{6297BAFA-E30E-4A1A-AA99-0B1EE0D8B9DC}" presName="spaceBetweenRectangles" presStyleCnt="0"/>
      <dgm:spPr/>
    </dgm:pt>
    <dgm:pt modelId="{60DDA22E-211B-B24B-9E88-A872B2FC79CB}" type="pres">
      <dgm:prSet presAssocID="{A7885356-98FC-4D26-AA22-AE19BAD12B48}" presName="composite" presStyleCnt="0"/>
      <dgm:spPr/>
    </dgm:pt>
    <dgm:pt modelId="{DDF322C3-69A9-E94D-999E-929BF0BE7704}" type="pres">
      <dgm:prSet presAssocID="{A7885356-98FC-4D26-AA22-AE19BAD12B48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B9565B72-E252-3E40-96AE-2A84FEBF3E75}" type="pres">
      <dgm:prSet presAssocID="{A7885356-98FC-4D26-AA22-AE19BAD12B48}" presName="L2TextContainerWrapper" presStyleCnt="0">
        <dgm:presLayoutVars>
          <dgm:bulletEnabled val="1"/>
        </dgm:presLayoutVars>
      </dgm:prSet>
      <dgm:spPr/>
    </dgm:pt>
    <dgm:pt modelId="{3D0D1DFE-8894-7F45-99AE-00247A0C81BC}" type="pres">
      <dgm:prSet presAssocID="{A7885356-98FC-4D26-AA22-AE19BAD12B48}" presName="L2TextContainer" presStyleLbl="bgAccFollowNode1" presStyleIdx="5" presStyleCnt="6"/>
      <dgm:spPr/>
    </dgm:pt>
    <dgm:pt modelId="{9ECDEAE5-61DD-0E41-BE85-F90A876F4520}" type="pres">
      <dgm:prSet presAssocID="{A7885356-98FC-4D26-AA22-AE19BAD12B48}" presName="FlexibleEmptyPlaceHolder" presStyleCnt="0"/>
      <dgm:spPr/>
    </dgm:pt>
    <dgm:pt modelId="{6EC02095-3FD5-A14A-846C-C0E028324BB5}" type="pres">
      <dgm:prSet presAssocID="{A7885356-98FC-4D26-AA22-AE19BAD12B48}" presName="ConnectLine" presStyleLbl="sibTrans1D1" presStyleIdx="5" presStyleCnt="6"/>
      <dgm:spPr/>
    </dgm:pt>
    <dgm:pt modelId="{24DCA3A9-E5DD-E44D-A3B3-3D0136452D49}" type="pres">
      <dgm:prSet presAssocID="{A7885356-98FC-4D26-AA22-AE19BAD12B48}" presName="ConnectorPoint" presStyleLbl="node1" presStyleIdx="5" presStyleCnt="6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B3F43C3-312E-3A40-A835-94D4F4037D27}" type="pres">
      <dgm:prSet presAssocID="{A7885356-98FC-4D26-AA22-AE19BAD12B48}" presName="EmptyPlaceHolder" presStyleCnt="0"/>
      <dgm:spPr/>
    </dgm:pt>
  </dgm:ptLst>
  <dgm:cxnLst>
    <dgm:cxn modelId="{21325C21-C338-7F49-B3AF-79CB169AA61B}" type="presOf" srcId="{90725FFA-AD82-4DC6-BEDC-D34CCBFABF53}" destId="{3D0D1DFE-8894-7F45-99AE-00247A0C81BC}" srcOrd="0" destOrd="0" presId="urn:microsoft.com/office/officeart/2017/3/layout/HorizontalLabelsTimeline"/>
    <dgm:cxn modelId="{F4072F22-800E-E84A-A459-4C227EFFF676}" type="presOf" srcId="{24439926-D507-4500-8214-57EA1895E953}" destId="{8C414794-018C-E34C-AB19-2031289BD561}" srcOrd="0" destOrd="0" presId="urn:microsoft.com/office/officeart/2017/3/layout/HorizontalLabelsTimeline"/>
    <dgm:cxn modelId="{91A39126-1D43-7D4D-90D7-F3D5E5090B01}" type="presOf" srcId="{A7885356-98FC-4D26-AA22-AE19BAD12B48}" destId="{DDF322C3-69A9-E94D-999E-929BF0BE7704}" srcOrd="0" destOrd="0" presId="urn:microsoft.com/office/officeart/2017/3/layout/HorizontalLabelsTimeline"/>
    <dgm:cxn modelId="{BCA60331-8205-F847-B4BD-E70321C1BB56}" type="presOf" srcId="{C2739E01-4D4A-4E41-A09B-C44166B290A7}" destId="{9C1CC9C8-6DB8-764B-80B9-76DF1F2D770B}" srcOrd="0" destOrd="0" presId="urn:microsoft.com/office/officeart/2017/3/layout/HorizontalLabelsTimeline"/>
    <dgm:cxn modelId="{CF5F2C35-047A-0144-A2A8-3C301495FB1C}" type="presOf" srcId="{7276C9CC-B050-49F9-9C17-8C0902F9AE73}" destId="{F1E46B8E-C2AB-444A-A04D-A36F587882A7}" srcOrd="0" destOrd="0" presId="urn:microsoft.com/office/officeart/2017/3/layout/HorizontalLabelsTimeline"/>
    <dgm:cxn modelId="{91FDF448-4CA9-4AF2-B950-464DF59B6F7B}" srcId="{4FE6806D-9587-457E-80DD-1C133D094536}" destId="{A284F35B-A7C8-491E-AD7A-1FD1203893D7}" srcOrd="1" destOrd="0" parTransId="{DFDABBA1-73AD-4B60-8998-6BAF1ABFAAD5}" sibTransId="{7466F778-CD78-4418-93D5-08EA71E8C637}"/>
    <dgm:cxn modelId="{6ED41F52-814D-9F46-AFC2-E796EAC9AD52}" type="presOf" srcId="{85BB7661-3D88-45C8-87D5-6580FB9AD647}" destId="{64FBDF09-CF40-EE47-816E-B90829666F9E}" srcOrd="0" destOrd="0" presId="urn:microsoft.com/office/officeart/2017/3/layout/HorizontalLabelsTimeline"/>
    <dgm:cxn modelId="{6626DC59-EEB0-42D7-8622-08B8F30BB4DD}" srcId="{B954C57D-D37D-4FAE-A3CC-A3B8CC3B3568}" destId="{24439926-D507-4500-8214-57EA1895E953}" srcOrd="0" destOrd="0" parTransId="{A86B304D-3576-4196-BF53-86FB96DDA7B8}" sibTransId="{535A2680-03CF-4755-B926-63CE312D68C3}"/>
    <dgm:cxn modelId="{67FE9164-66CC-A447-8BAE-D95930339BDD}" type="presOf" srcId="{B954C57D-D37D-4FAE-A3CC-A3B8CC3B3568}" destId="{6ADB5F72-73B9-F544-856D-165A55737EAE}" srcOrd="0" destOrd="0" presId="urn:microsoft.com/office/officeart/2017/3/layout/HorizontalLabelsTimeline"/>
    <dgm:cxn modelId="{C44F3B6D-7D97-E249-A973-945135D5E0D1}" type="presOf" srcId="{5C163DC0-0F0C-48EC-A315-31B707C437BF}" destId="{491A3354-F977-0842-9B06-740853ED9D80}" srcOrd="0" destOrd="0" presId="urn:microsoft.com/office/officeart/2017/3/layout/HorizontalLabelsTimeline"/>
    <dgm:cxn modelId="{3751CD72-2256-419C-96AE-B98160DB4D75}" srcId="{A284F35B-A7C8-491E-AD7A-1FD1203893D7}" destId="{397E3290-429D-465D-BC10-0419F222689A}" srcOrd="0" destOrd="0" parTransId="{95708610-524F-408C-893D-24AFEA67F46B}" sibTransId="{B89F8C7C-CE1B-4994-9834-A2E66894D740}"/>
    <dgm:cxn modelId="{8FFF4E7F-A6E5-4651-BD1A-A829AB0AD2BC}" srcId="{4FE6806D-9587-457E-80DD-1C133D094536}" destId="{B954C57D-D37D-4FAE-A3CC-A3B8CC3B3568}" srcOrd="2" destOrd="0" parTransId="{1F708584-A27E-4232-9887-EECCFA6EFE95}" sibTransId="{C9A816C9-837F-45E3-8433-A30E309BE2EF}"/>
    <dgm:cxn modelId="{982A1A82-837B-4440-A7CB-98FF0D38E157}" srcId="{4FE6806D-9587-457E-80DD-1C133D094536}" destId="{5C163DC0-0F0C-48EC-A315-31B707C437BF}" srcOrd="4" destOrd="0" parTransId="{EDDE4DCA-7A88-4A04-B4DA-717F8619DD94}" sibTransId="{6297BAFA-E30E-4A1A-AA99-0B1EE0D8B9DC}"/>
    <dgm:cxn modelId="{7BF5C78E-C805-4041-93EA-E2ECDA29B27A}" srcId="{85BB7661-3D88-45C8-87D5-6580FB9AD647}" destId="{7276C9CC-B050-49F9-9C17-8C0902F9AE73}" srcOrd="0" destOrd="0" parTransId="{A4C791BE-5A46-4D28-B529-E078F3B7425E}" sibTransId="{ED3D9B95-6F2E-4942-BD64-CF73DFF894D1}"/>
    <dgm:cxn modelId="{C103559C-CAAB-44AA-8C98-66EA1B797A64}" srcId="{C9D4A900-2BFB-4BC0-A979-92757AF56364}" destId="{0FA44F40-3092-4596-BCF0-335B0E6F471E}" srcOrd="0" destOrd="0" parTransId="{DB3BE28D-AD3E-4EE8-8839-52AA77559A52}" sibTransId="{4840F1CC-81E6-47FF-8352-B03CB5071189}"/>
    <dgm:cxn modelId="{E941DAA6-A5C7-4D9F-B10D-44666FDD8322}" srcId="{4FE6806D-9587-457E-80DD-1C133D094536}" destId="{A7885356-98FC-4D26-AA22-AE19BAD12B48}" srcOrd="5" destOrd="0" parTransId="{A5F3461B-E64D-45FF-97F2-FC952B80721E}" sibTransId="{348762F4-FA1B-4ABC-B2E8-F083EA2FAC4C}"/>
    <dgm:cxn modelId="{D994E1B4-B5F2-48FC-8D66-5E99461A7F7C}" srcId="{4FE6806D-9587-457E-80DD-1C133D094536}" destId="{85BB7661-3D88-45C8-87D5-6580FB9AD647}" srcOrd="3" destOrd="0" parTransId="{B599D0A2-3BE3-467D-A085-2FA3B9233945}" sibTransId="{282AAF83-30EE-4EA5-9EF2-AE257409860F}"/>
    <dgm:cxn modelId="{AA898BC9-CECF-3F41-A655-79855675F3DF}" type="presOf" srcId="{A284F35B-A7C8-491E-AD7A-1FD1203893D7}" destId="{AEC27DE5-6756-334C-A43E-E6AB68BD874F}" srcOrd="0" destOrd="0" presId="urn:microsoft.com/office/officeart/2017/3/layout/HorizontalLabelsTimeline"/>
    <dgm:cxn modelId="{BCFF4DCB-708C-CB4D-8A27-86C76732A550}" type="presOf" srcId="{4FE6806D-9587-457E-80DD-1C133D094536}" destId="{AF065FD6-0F9C-5448-85DC-32540CFC716E}" srcOrd="0" destOrd="0" presId="urn:microsoft.com/office/officeart/2017/3/layout/HorizontalLabelsTimeline"/>
    <dgm:cxn modelId="{D27DE0D2-6B1B-BC4E-9D6F-2EAE1D8076CB}" type="presOf" srcId="{0FA44F40-3092-4596-BCF0-335B0E6F471E}" destId="{F627CF78-CFF5-0B48-9EE1-1DFF248774FB}" srcOrd="0" destOrd="0" presId="urn:microsoft.com/office/officeart/2017/3/layout/HorizontalLabelsTimeline"/>
    <dgm:cxn modelId="{30F28DE0-21CE-4472-9EBF-F49C08D143DC}" srcId="{4FE6806D-9587-457E-80DD-1C133D094536}" destId="{C9D4A900-2BFB-4BC0-A979-92757AF56364}" srcOrd="0" destOrd="0" parTransId="{378D7B65-C878-4416-9983-1DCCE5768D16}" sibTransId="{3C5558F0-6E62-4E55-865C-3E191F86D72A}"/>
    <dgm:cxn modelId="{D6AA0BE4-7160-4C37-B968-4C0BB39DEA9E}" srcId="{5C163DC0-0F0C-48EC-A315-31B707C437BF}" destId="{C2739E01-4D4A-4E41-A09B-C44166B290A7}" srcOrd="0" destOrd="0" parTransId="{932CF0D4-A226-40EB-88FC-072F4231A398}" sibTransId="{D567859A-C062-4FE1-822A-59432DA7B2EC}"/>
    <dgm:cxn modelId="{82D7F3E9-4A38-CB4B-AAE2-925468699F90}" type="presOf" srcId="{C9D4A900-2BFB-4BC0-A979-92757AF56364}" destId="{B51D42DD-21FF-8D47-8499-8C7AB8E825A3}" srcOrd="0" destOrd="0" presId="urn:microsoft.com/office/officeart/2017/3/layout/HorizontalLabelsTimeline"/>
    <dgm:cxn modelId="{19C438F0-1187-E94E-B748-0A5F8448D641}" type="presOf" srcId="{397E3290-429D-465D-BC10-0419F222689A}" destId="{B45D7508-0F4B-3B4E-9632-03552A365790}" srcOrd="0" destOrd="0" presId="urn:microsoft.com/office/officeart/2017/3/layout/HorizontalLabelsTimeline"/>
    <dgm:cxn modelId="{447867F7-47A3-453F-A464-FACF6057E33C}" srcId="{A7885356-98FC-4D26-AA22-AE19BAD12B48}" destId="{90725FFA-AD82-4DC6-BEDC-D34CCBFABF53}" srcOrd="0" destOrd="0" parTransId="{92C7D98B-89B9-4426-A9E0-2004A1404210}" sibTransId="{2BE88739-F5E1-4529-8A0E-8C4206BD0DCF}"/>
    <dgm:cxn modelId="{6D5DEB0C-F8FE-9A4E-8363-433B9BD846B4}" type="presParOf" srcId="{AF065FD6-0F9C-5448-85DC-32540CFC716E}" destId="{8077D80D-EA96-1743-A7AE-5C5830BA180D}" srcOrd="0" destOrd="0" presId="urn:microsoft.com/office/officeart/2017/3/layout/HorizontalLabelsTimeline"/>
    <dgm:cxn modelId="{ABD1D860-A130-F645-ABF8-D01B771FFD3E}" type="presParOf" srcId="{AF065FD6-0F9C-5448-85DC-32540CFC716E}" destId="{560299F7-E253-D24B-924D-98F218E44753}" srcOrd="1" destOrd="0" presId="urn:microsoft.com/office/officeart/2017/3/layout/HorizontalLabelsTimeline"/>
    <dgm:cxn modelId="{3264C891-224D-1C42-A5CC-9D7C0730D2E8}" type="presParOf" srcId="{560299F7-E253-D24B-924D-98F218E44753}" destId="{65433C46-418B-0441-8D37-AC5D015267C7}" srcOrd="0" destOrd="0" presId="urn:microsoft.com/office/officeart/2017/3/layout/HorizontalLabelsTimeline"/>
    <dgm:cxn modelId="{1EA0D7CD-D955-2F4B-A9D3-91137048ADFE}" type="presParOf" srcId="{65433C46-418B-0441-8D37-AC5D015267C7}" destId="{B51D42DD-21FF-8D47-8499-8C7AB8E825A3}" srcOrd="0" destOrd="0" presId="urn:microsoft.com/office/officeart/2017/3/layout/HorizontalLabelsTimeline"/>
    <dgm:cxn modelId="{8AE93B6A-E407-5B4F-98A2-FF201FA53BA5}" type="presParOf" srcId="{65433C46-418B-0441-8D37-AC5D015267C7}" destId="{9242FA20-48C9-B440-A7B3-123A45BBF5FF}" srcOrd="1" destOrd="0" presId="urn:microsoft.com/office/officeart/2017/3/layout/HorizontalLabelsTimeline"/>
    <dgm:cxn modelId="{351F95A0-ECAC-A249-8BEA-C1EC66A30618}" type="presParOf" srcId="{9242FA20-48C9-B440-A7B3-123A45BBF5FF}" destId="{F627CF78-CFF5-0B48-9EE1-1DFF248774FB}" srcOrd="0" destOrd="0" presId="urn:microsoft.com/office/officeart/2017/3/layout/HorizontalLabelsTimeline"/>
    <dgm:cxn modelId="{38062566-4FC3-E144-9A88-A9B8D3395E19}" type="presParOf" srcId="{9242FA20-48C9-B440-A7B3-123A45BBF5FF}" destId="{F2D8C548-412E-3645-ABE7-6B3EF262DD4B}" srcOrd="1" destOrd="0" presId="urn:microsoft.com/office/officeart/2017/3/layout/HorizontalLabelsTimeline"/>
    <dgm:cxn modelId="{E0B7BE1A-571C-0742-AB2A-81852552A36B}" type="presParOf" srcId="{65433C46-418B-0441-8D37-AC5D015267C7}" destId="{EEDF498E-C6FC-1F46-A2D3-B8485BE3402A}" srcOrd="2" destOrd="0" presId="urn:microsoft.com/office/officeart/2017/3/layout/HorizontalLabelsTimeline"/>
    <dgm:cxn modelId="{346F562E-19E5-8047-B7DB-7B83423F6AA3}" type="presParOf" srcId="{65433C46-418B-0441-8D37-AC5D015267C7}" destId="{D9DA6F4D-1685-A14B-A71F-CEA735AAEF5B}" srcOrd="3" destOrd="0" presId="urn:microsoft.com/office/officeart/2017/3/layout/HorizontalLabelsTimeline"/>
    <dgm:cxn modelId="{A55C2F1D-FC0E-DA4A-861D-6920C5B324D3}" type="presParOf" srcId="{65433C46-418B-0441-8D37-AC5D015267C7}" destId="{447CDEFC-D5E1-7D4F-98A1-C2ADC62776B4}" srcOrd="4" destOrd="0" presId="urn:microsoft.com/office/officeart/2017/3/layout/HorizontalLabelsTimeline"/>
    <dgm:cxn modelId="{6761D9ED-49A9-B04E-A5AD-81E01F4255AA}" type="presParOf" srcId="{560299F7-E253-D24B-924D-98F218E44753}" destId="{40CECF16-F0B5-3E44-BF8D-DBB3A33AF4AA}" srcOrd="1" destOrd="0" presId="urn:microsoft.com/office/officeart/2017/3/layout/HorizontalLabelsTimeline"/>
    <dgm:cxn modelId="{E1777A79-7153-6C45-9B64-0F0FE0D8B70F}" type="presParOf" srcId="{560299F7-E253-D24B-924D-98F218E44753}" destId="{FB3B5A4D-493C-6C41-8D84-23F153D6047D}" srcOrd="2" destOrd="0" presId="urn:microsoft.com/office/officeart/2017/3/layout/HorizontalLabelsTimeline"/>
    <dgm:cxn modelId="{5F659FD3-7BA7-5B4A-AC6B-8C41F5E22F5E}" type="presParOf" srcId="{FB3B5A4D-493C-6C41-8D84-23F153D6047D}" destId="{AEC27DE5-6756-334C-A43E-E6AB68BD874F}" srcOrd="0" destOrd="0" presId="urn:microsoft.com/office/officeart/2017/3/layout/HorizontalLabelsTimeline"/>
    <dgm:cxn modelId="{E34C0199-12FB-EE42-8B38-1708584B09EA}" type="presParOf" srcId="{FB3B5A4D-493C-6C41-8D84-23F153D6047D}" destId="{279DDD78-734E-0841-B5BB-E424D482DD05}" srcOrd="1" destOrd="0" presId="urn:microsoft.com/office/officeart/2017/3/layout/HorizontalLabelsTimeline"/>
    <dgm:cxn modelId="{4FEB8015-57C7-1B4F-A47C-2AD997EE0291}" type="presParOf" srcId="{279DDD78-734E-0841-B5BB-E424D482DD05}" destId="{B45D7508-0F4B-3B4E-9632-03552A365790}" srcOrd="0" destOrd="0" presId="urn:microsoft.com/office/officeart/2017/3/layout/HorizontalLabelsTimeline"/>
    <dgm:cxn modelId="{D5155C9D-02E6-D84B-BF8C-EE69AFFFED7D}" type="presParOf" srcId="{279DDD78-734E-0841-B5BB-E424D482DD05}" destId="{46083785-BA35-5747-9270-D8AC85192442}" srcOrd="1" destOrd="0" presId="urn:microsoft.com/office/officeart/2017/3/layout/HorizontalLabelsTimeline"/>
    <dgm:cxn modelId="{8DD2C597-AFE7-4647-9AB2-AC4939AD6C4B}" type="presParOf" srcId="{FB3B5A4D-493C-6C41-8D84-23F153D6047D}" destId="{3715DEFD-E10C-D446-9F3F-2EF281C585E3}" srcOrd="2" destOrd="0" presId="urn:microsoft.com/office/officeart/2017/3/layout/HorizontalLabelsTimeline"/>
    <dgm:cxn modelId="{8E68A0BB-A020-BB46-ADA6-1B613065381E}" type="presParOf" srcId="{FB3B5A4D-493C-6C41-8D84-23F153D6047D}" destId="{6994C07B-1C09-FF46-BD13-35345F46D309}" srcOrd="3" destOrd="0" presId="urn:microsoft.com/office/officeart/2017/3/layout/HorizontalLabelsTimeline"/>
    <dgm:cxn modelId="{17C6D2AB-C782-5649-8447-F38F27C695CE}" type="presParOf" srcId="{FB3B5A4D-493C-6C41-8D84-23F153D6047D}" destId="{1DBE8BE5-E7AD-7440-84BF-F25E2481D086}" srcOrd="4" destOrd="0" presId="urn:microsoft.com/office/officeart/2017/3/layout/HorizontalLabelsTimeline"/>
    <dgm:cxn modelId="{89FDA4BD-F632-E247-A7BD-C15AD952796E}" type="presParOf" srcId="{560299F7-E253-D24B-924D-98F218E44753}" destId="{0F2D3F10-BB50-934C-B2DF-CED5680C14E3}" srcOrd="3" destOrd="0" presId="urn:microsoft.com/office/officeart/2017/3/layout/HorizontalLabelsTimeline"/>
    <dgm:cxn modelId="{658432BA-8EDB-FB44-9B94-D5908815B1D6}" type="presParOf" srcId="{560299F7-E253-D24B-924D-98F218E44753}" destId="{DC22AA5A-4D23-364D-A826-7497298BBD56}" srcOrd="4" destOrd="0" presId="urn:microsoft.com/office/officeart/2017/3/layout/HorizontalLabelsTimeline"/>
    <dgm:cxn modelId="{F9C7318E-C837-AB43-B1F6-B7A380C797BF}" type="presParOf" srcId="{DC22AA5A-4D23-364D-A826-7497298BBD56}" destId="{6ADB5F72-73B9-F544-856D-165A55737EAE}" srcOrd="0" destOrd="0" presId="urn:microsoft.com/office/officeart/2017/3/layout/HorizontalLabelsTimeline"/>
    <dgm:cxn modelId="{F1365EBD-3DA8-A941-93AF-9186042DB182}" type="presParOf" srcId="{DC22AA5A-4D23-364D-A826-7497298BBD56}" destId="{0D37D88C-267F-E94C-A967-BF002AEDC139}" srcOrd="1" destOrd="0" presId="urn:microsoft.com/office/officeart/2017/3/layout/HorizontalLabelsTimeline"/>
    <dgm:cxn modelId="{12613297-80D2-C145-BBF9-7075BD3E04FF}" type="presParOf" srcId="{0D37D88C-267F-E94C-A967-BF002AEDC139}" destId="{8C414794-018C-E34C-AB19-2031289BD561}" srcOrd="0" destOrd="0" presId="urn:microsoft.com/office/officeart/2017/3/layout/HorizontalLabelsTimeline"/>
    <dgm:cxn modelId="{95DB8FB0-FA33-954F-AD0E-1B7E8DD93370}" type="presParOf" srcId="{0D37D88C-267F-E94C-A967-BF002AEDC139}" destId="{6D3E84FC-FFFF-0D41-8B38-A19A2D3FB3A9}" srcOrd="1" destOrd="0" presId="urn:microsoft.com/office/officeart/2017/3/layout/HorizontalLabelsTimeline"/>
    <dgm:cxn modelId="{B1C1E5A8-072E-4846-B1AC-818AD2716F89}" type="presParOf" srcId="{DC22AA5A-4D23-364D-A826-7497298BBD56}" destId="{4801E8B0-3F7C-314D-95CA-78E82F6B7079}" srcOrd="2" destOrd="0" presId="urn:microsoft.com/office/officeart/2017/3/layout/HorizontalLabelsTimeline"/>
    <dgm:cxn modelId="{B4012EB5-6F0E-F249-B6CD-FA7773A9CFE4}" type="presParOf" srcId="{DC22AA5A-4D23-364D-A826-7497298BBD56}" destId="{E3DABA3E-4D3C-3B4C-9AFF-40191A1A4186}" srcOrd="3" destOrd="0" presId="urn:microsoft.com/office/officeart/2017/3/layout/HorizontalLabelsTimeline"/>
    <dgm:cxn modelId="{AE542DC2-0823-DC41-80B9-15637DC0E225}" type="presParOf" srcId="{DC22AA5A-4D23-364D-A826-7497298BBD56}" destId="{51482C3A-F6DE-924A-8106-100157A79E6A}" srcOrd="4" destOrd="0" presId="urn:microsoft.com/office/officeart/2017/3/layout/HorizontalLabelsTimeline"/>
    <dgm:cxn modelId="{C8D3EF80-7CC7-0346-A49A-05F13D682D87}" type="presParOf" srcId="{560299F7-E253-D24B-924D-98F218E44753}" destId="{694205EC-052E-1040-8EE6-766D5EF79ECB}" srcOrd="5" destOrd="0" presId="urn:microsoft.com/office/officeart/2017/3/layout/HorizontalLabelsTimeline"/>
    <dgm:cxn modelId="{5404C77B-5A68-144F-88BE-B29256F872C2}" type="presParOf" srcId="{560299F7-E253-D24B-924D-98F218E44753}" destId="{4E9ED218-60FF-4D43-8F71-0EC7E2948174}" srcOrd="6" destOrd="0" presId="urn:microsoft.com/office/officeart/2017/3/layout/HorizontalLabelsTimeline"/>
    <dgm:cxn modelId="{B12DD3C6-4C80-F44F-AF3E-0890AFB7FD86}" type="presParOf" srcId="{4E9ED218-60FF-4D43-8F71-0EC7E2948174}" destId="{64FBDF09-CF40-EE47-816E-B90829666F9E}" srcOrd="0" destOrd="0" presId="urn:microsoft.com/office/officeart/2017/3/layout/HorizontalLabelsTimeline"/>
    <dgm:cxn modelId="{F612D7E8-FF65-FD4E-8FC3-8DE78285CF23}" type="presParOf" srcId="{4E9ED218-60FF-4D43-8F71-0EC7E2948174}" destId="{81649422-4A8D-F147-93A7-3D4326402789}" srcOrd="1" destOrd="0" presId="urn:microsoft.com/office/officeart/2017/3/layout/HorizontalLabelsTimeline"/>
    <dgm:cxn modelId="{B5DE3B68-836B-594F-821B-F74073EFF7BB}" type="presParOf" srcId="{81649422-4A8D-F147-93A7-3D4326402789}" destId="{F1E46B8E-C2AB-444A-A04D-A36F587882A7}" srcOrd="0" destOrd="0" presId="urn:microsoft.com/office/officeart/2017/3/layout/HorizontalLabelsTimeline"/>
    <dgm:cxn modelId="{AC8FADCF-BBEA-B64A-9466-F35939966AAB}" type="presParOf" srcId="{81649422-4A8D-F147-93A7-3D4326402789}" destId="{10457B77-9EC5-E148-B1C0-00468F7CAEA4}" srcOrd="1" destOrd="0" presId="urn:microsoft.com/office/officeart/2017/3/layout/HorizontalLabelsTimeline"/>
    <dgm:cxn modelId="{F344F01D-9C8C-F249-93B5-6DEEF4F9FD59}" type="presParOf" srcId="{4E9ED218-60FF-4D43-8F71-0EC7E2948174}" destId="{2B21861C-E3FC-D94D-BC17-D81672D4CD0E}" srcOrd="2" destOrd="0" presId="urn:microsoft.com/office/officeart/2017/3/layout/HorizontalLabelsTimeline"/>
    <dgm:cxn modelId="{1BA4D811-A620-C846-8223-8453BD839257}" type="presParOf" srcId="{4E9ED218-60FF-4D43-8F71-0EC7E2948174}" destId="{F5E928E5-1743-284E-9B70-5BFC3F447FED}" srcOrd="3" destOrd="0" presId="urn:microsoft.com/office/officeart/2017/3/layout/HorizontalLabelsTimeline"/>
    <dgm:cxn modelId="{531C6273-171A-254B-933B-16C730DC505C}" type="presParOf" srcId="{4E9ED218-60FF-4D43-8F71-0EC7E2948174}" destId="{96329E58-5587-9544-93B1-7E7828E6F489}" srcOrd="4" destOrd="0" presId="urn:microsoft.com/office/officeart/2017/3/layout/HorizontalLabelsTimeline"/>
    <dgm:cxn modelId="{B4E6AE4B-DDEB-F643-83DA-483C542CBA4C}" type="presParOf" srcId="{560299F7-E253-D24B-924D-98F218E44753}" destId="{760E49AA-00C6-5342-8248-B09968A0D47B}" srcOrd="7" destOrd="0" presId="urn:microsoft.com/office/officeart/2017/3/layout/HorizontalLabelsTimeline"/>
    <dgm:cxn modelId="{4E4EC242-41E6-DE42-90C1-F6BDC4985A1D}" type="presParOf" srcId="{560299F7-E253-D24B-924D-98F218E44753}" destId="{349B9F75-3B81-4C4A-A1D6-EC0438811937}" srcOrd="8" destOrd="0" presId="urn:microsoft.com/office/officeart/2017/3/layout/HorizontalLabelsTimeline"/>
    <dgm:cxn modelId="{05B62F0D-7F69-FD42-856D-3746623D37BC}" type="presParOf" srcId="{349B9F75-3B81-4C4A-A1D6-EC0438811937}" destId="{491A3354-F977-0842-9B06-740853ED9D80}" srcOrd="0" destOrd="0" presId="urn:microsoft.com/office/officeart/2017/3/layout/HorizontalLabelsTimeline"/>
    <dgm:cxn modelId="{112AF264-90B3-C74F-B822-6DB0EC4365E5}" type="presParOf" srcId="{349B9F75-3B81-4C4A-A1D6-EC0438811937}" destId="{7D1199F9-C4A9-3243-A208-67B4F8F10392}" srcOrd="1" destOrd="0" presId="urn:microsoft.com/office/officeart/2017/3/layout/HorizontalLabelsTimeline"/>
    <dgm:cxn modelId="{7F0B853E-7F54-FB46-AF47-3EA74E36F832}" type="presParOf" srcId="{7D1199F9-C4A9-3243-A208-67B4F8F10392}" destId="{9C1CC9C8-6DB8-764B-80B9-76DF1F2D770B}" srcOrd="0" destOrd="0" presId="urn:microsoft.com/office/officeart/2017/3/layout/HorizontalLabelsTimeline"/>
    <dgm:cxn modelId="{643E83A5-3331-C246-BCB5-B827519CBF0D}" type="presParOf" srcId="{7D1199F9-C4A9-3243-A208-67B4F8F10392}" destId="{C0C5935D-AFE9-EF4D-8172-CF7CEA1E8407}" srcOrd="1" destOrd="0" presId="urn:microsoft.com/office/officeart/2017/3/layout/HorizontalLabelsTimeline"/>
    <dgm:cxn modelId="{E8A7CE17-EB91-A74D-918C-4DC180330CA7}" type="presParOf" srcId="{349B9F75-3B81-4C4A-A1D6-EC0438811937}" destId="{CB3FCA87-CBA1-F54D-975C-221DD0D438CB}" srcOrd="2" destOrd="0" presId="urn:microsoft.com/office/officeart/2017/3/layout/HorizontalLabelsTimeline"/>
    <dgm:cxn modelId="{621A285B-013A-A647-B393-10498F0022FE}" type="presParOf" srcId="{349B9F75-3B81-4C4A-A1D6-EC0438811937}" destId="{8DAF6B91-F2E3-FB40-AFA7-86DC45C01A62}" srcOrd="3" destOrd="0" presId="urn:microsoft.com/office/officeart/2017/3/layout/HorizontalLabelsTimeline"/>
    <dgm:cxn modelId="{219FD9F8-6FB3-8148-8DAC-23FD355C1F5C}" type="presParOf" srcId="{349B9F75-3B81-4C4A-A1D6-EC0438811937}" destId="{4B55F5B7-D1EC-AA43-85BF-85CB48233274}" srcOrd="4" destOrd="0" presId="urn:microsoft.com/office/officeart/2017/3/layout/HorizontalLabelsTimeline"/>
    <dgm:cxn modelId="{FFD1AF7B-9B47-1045-BCCD-E9911ABB4529}" type="presParOf" srcId="{560299F7-E253-D24B-924D-98F218E44753}" destId="{D6C95A51-D32B-AA4B-83F3-5FDE41E027A3}" srcOrd="9" destOrd="0" presId="urn:microsoft.com/office/officeart/2017/3/layout/HorizontalLabelsTimeline"/>
    <dgm:cxn modelId="{DA8BEA4E-8FB8-8E43-98A9-8EC0589A4BB0}" type="presParOf" srcId="{560299F7-E253-D24B-924D-98F218E44753}" destId="{60DDA22E-211B-B24B-9E88-A872B2FC79CB}" srcOrd="10" destOrd="0" presId="urn:microsoft.com/office/officeart/2017/3/layout/HorizontalLabelsTimeline"/>
    <dgm:cxn modelId="{84A8DEC4-D72F-8A4D-B526-476F9CF3566E}" type="presParOf" srcId="{60DDA22E-211B-B24B-9E88-A872B2FC79CB}" destId="{DDF322C3-69A9-E94D-999E-929BF0BE7704}" srcOrd="0" destOrd="0" presId="urn:microsoft.com/office/officeart/2017/3/layout/HorizontalLabelsTimeline"/>
    <dgm:cxn modelId="{5F0EB84C-CABB-F34A-8DB4-EA5A98BE15B2}" type="presParOf" srcId="{60DDA22E-211B-B24B-9E88-A872B2FC79CB}" destId="{B9565B72-E252-3E40-96AE-2A84FEBF3E75}" srcOrd="1" destOrd="0" presId="urn:microsoft.com/office/officeart/2017/3/layout/HorizontalLabelsTimeline"/>
    <dgm:cxn modelId="{D8F77B4E-DFE9-1342-8619-12C587417802}" type="presParOf" srcId="{B9565B72-E252-3E40-96AE-2A84FEBF3E75}" destId="{3D0D1DFE-8894-7F45-99AE-00247A0C81BC}" srcOrd="0" destOrd="0" presId="urn:microsoft.com/office/officeart/2017/3/layout/HorizontalLabelsTimeline"/>
    <dgm:cxn modelId="{4FD3E222-E5AC-9249-B3B9-9603F813FBC3}" type="presParOf" srcId="{B9565B72-E252-3E40-96AE-2A84FEBF3E75}" destId="{9ECDEAE5-61DD-0E41-BE85-F90A876F4520}" srcOrd="1" destOrd="0" presId="urn:microsoft.com/office/officeart/2017/3/layout/HorizontalLabelsTimeline"/>
    <dgm:cxn modelId="{A75AF5DF-23FA-284E-9CDB-EB8A8F638908}" type="presParOf" srcId="{60DDA22E-211B-B24B-9E88-A872B2FC79CB}" destId="{6EC02095-3FD5-A14A-846C-C0E028324BB5}" srcOrd="2" destOrd="0" presId="urn:microsoft.com/office/officeart/2017/3/layout/HorizontalLabelsTimeline"/>
    <dgm:cxn modelId="{D3494742-DC2C-6042-AA9A-04E9A278966A}" type="presParOf" srcId="{60DDA22E-211B-B24B-9E88-A872B2FC79CB}" destId="{24DCA3A9-E5DD-E44D-A3B3-3D0136452D49}" srcOrd="3" destOrd="0" presId="urn:microsoft.com/office/officeart/2017/3/layout/HorizontalLabelsTimeline"/>
    <dgm:cxn modelId="{9953EF1A-0D12-1A42-ACC0-387A8FED3218}" type="presParOf" srcId="{60DDA22E-211B-B24B-9E88-A872B2FC79CB}" destId="{FB3F43C3-312E-3A40-A835-94D4F4037D27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78E8C-D8AD-9149-B06B-80F8C86DB6B6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4131763-334C-CB41-A1EE-EC11611DB13C}">
      <dgm:prSet phldrT="[Tekst]" custT="1"/>
      <dgm:spPr/>
      <dgm:t>
        <a:bodyPr/>
        <a:lstStyle/>
        <a:p>
          <a:r>
            <a:rPr lang="nl-NL" sz="4000" b="1" dirty="0">
              <a:solidFill>
                <a:srgbClr val="008000"/>
              </a:solidFill>
            </a:rPr>
            <a:t>EQUALITY LAW: </a:t>
          </a:r>
        </a:p>
        <a:p>
          <a:r>
            <a:rPr lang="nl-NL" sz="4000" b="1" dirty="0" err="1">
              <a:solidFill>
                <a:srgbClr val="008000"/>
              </a:solidFill>
            </a:rPr>
            <a:t>what</a:t>
          </a:r>
          <a:r>
            <a:rPr lang="nl-NL" sz="4000" b="1" dirty="0">
              <a:solidFill>
                <a:srgbClr val="008000"/>
              </a:solidFill>
            </a:rPr>
            <a:t> </a:t>
          </a:r>
          <a:r>
            <a:rPr lang="nl-NL" sz="4000" b="1" dirty="0" err="1">
              <a:solidFill>
                <a:srgbClr val="008000"/>
              </a:solidFill>
            </a:rPr>
            <a:t>underlying</a:t>
          </a:r>
          <a:r>
            <a:rPr lang="nl-NL" sz="4000" b="1" dirty="0">
              <a:solidFill>
                <a:srgbClr val="008000"/>
              </a:solidFill>
            </a:rPr>
            <a:t> </a:t>
          </a:r>
          <a:r>
            <a:rPr lang="nl-NL" sz="4000" b="1" dirty="0" err="1">
              <a:solidFill>
                <a:srgbClr val="008000"/>
              </a:solidFill>
            </a:rPr>
            <a:t>normative</a:t>
          </a:r>
          <a:r>
            <a:rPr lang="nl-NL" sz="4000" b="1" dirty="0">
              <a:solidFill>
                <a:srgbClr val="008000"/>
              </a:solidFill>
            </a:rPr>
            <a:t> </a:t>
          </a:r>
          <a:r>
            <a:rPr lang="nl-NL" sz="4000" b="1" dirty="0" err="1">
              <a:solidFill>
                <a:srgbClr val="008000"/>
              </a:solidFill>
            </a:rPr>
            <a:t>aim</a:t>
          </a:r>
          <a:r>
            <a:rPr lang="nl-NL" sz="4000" b="1" dirty="0">
              <a:solidFill>
                <a:srgbClr val="008000"/>
              </a:solidFill>
            </a:rPr>
            <a:t>?</a:t>
          </a:r>
        </a:p>
      </dgm:t>
    </dgm:pt>
    <dgm:pt modelId="{C3EF6745-B5DC-E448-87AF-CA703CCF5E54}" type="parTrans" cxnId="{903BF225-8BFB-F544-B9AC-CEAD1E6568D4}">
      <dgm:prSet/>
      <dgm:spPr/>
      <dgm:t>
        <a:bodyPr/>
        <a:lstStyle/>
        <a:p>
          <a:endParaRPr lang="nl-NL"/>
        </a:p>
      </dgm:t>
    </dgm:pt>
    <dgm:pt modelId="{5B5851A0-BCCC-534E-8C5A-9D2F6A8E76B1}" type="sibTrans" cxnId="{903BF225-8BFB-F544-B9AC-CEAD1E6568D4}">
      <dgm:prSet/>
      <dgm:spPr/>
      <dgm:t>
        <a:bodyPr/>
        <a:lstStyle/>
        <a:p>
          <a:endParaRPr lang="nl-NL"/>
        </a:p>
      </dgm:t>
    </dgm:pt>
    <dgm:pt modelId="{1F147DBF-55C6-FC4F-929D-E71DA02AFF85}">
      <dgm:prSet phldrT="[Tekst]" custT="1"/>
      <dgm:spPr/>
      <dgm:t>
        <a:bodyPr/>
        <a:lstStyle/>
        <a:p>
          <a:r>
            <a:rPr lang="nl-NL" sz="2400" dirty="0" err="1">
              <a:solidFill>
                <a:srgbClr val="002060"/>
              </a:solidFill>
            </a:rPr>
            <a:t>Formal</a:t>
          </a:r>
          <a:endParaRPr lang="nl-NL" sz="2400" dirty="0">
            <a:solidFill>
              <a:srgbClr val="002060"/>
            </a:solidFill>
          </a:endParaRPr>
        </a:p>
        <a:p>
          <a:r>
            <a:rPr lang="nl-NL" sz="1800" dirty="0" err="1">
              <a:solidFill>
                <a:schemeClr val="tx1"/>
              </a:solidFill>
            </a:rPr>
            <a:t>Treating</a:t>
          </a:r>
          <a:r>
            <a:rPr lang="nl-NL" sz="1800" dirty="0">
              <a:solidFill>
                <a:schemeClr val="tx1"/>
              </a:solidFill>
            </a:rPr>
            <a:t> </a:t>
          </a:r>
          <a:r>
            <a:rPr lang="nl-NL" sz="1800" dirty="0" err="1">
              <a:solidFill>
                <a:schemeClr val="tx1"/>
              </a:solidFill>
            </a:rPr>
            <a:t>likes</a:t>
          </a:r>
          <a:r>
            <a:rPr lang="nl-NL" sz="1800" dirty="0">
              <a:solidFill>
                <a:schemeClr val="tx1"/>
              </a:solidFill>
            </a:rPr>
            <a:t> </a:t>
          </a:r>
          <a:r>
            <a:rPr lang="nl-NL" sz="1800" dirty="0" err="1">
              <a:solidFill>
                <a:schemeClr val="tx1"/>
              </a:solidFill>
            </a:rPr>
            <a:t>alike</a:t>
          </a:r>
          <a:r>
            <a:rPr lang="nl-NL" sz="1800" dirty="0">
              <a:solidFill>
                <a:schemeClr val="tx1"/>
              </a:solidFill>
            </a:rPr>
            <a:t> </a:t>
          </a:r>
        </a:p>
      </dgm:t>
    </dgm:pt>
    <dgm:pt modelId="{E374727D-BF16-6641-95A7-661F1D2DC1F7}" type="parTrans" cxnId="{4A4EE1F7-834A-8648-9052-106D78FEB2E0}">
      <dgm:prSet/>
      <dgm:spPr/>
      <dgm:t>
        <a:bodyPr/>
        <a:lstStyle/>
        <a:p>
          <a:endParaRPr lang="nl-NL"/>
        </a:p>
      </dgm:t>
    </dgm:pt>
    <dgm:pt modelId="{DEBAA36F-CBC5-3242-B8FF-4F080C95EE42}" type="sibTrans" cxnId="{4A4EE1F7-834A-8648-9052-106D78FEB2E0}">
      <dgm:prSet/>
      <dgm:spPr/>
      <dgm:t>
        <a:bodyPr/>
        <a:lstStyle/>
        <a:p>
          <a:endParaRPr lang="nl-NL"/>
        </a:p>
      </dgm:t>
    </dgm:pt>
    <dgm:pt modelId="{AD47588A-FBF7-934A-9324-825B1D03F54B}">
      <dgm:prSet phldrT="[Tekst]" custT="1"/>
      <dgm:spPr/>
      <dgm:t>
        <a:bodyPr/>
        <a:lstStyle/>
        <a:p>
          <a:r>
            <a:rPr lang="nl-NL" sz="2400" dirty="0" err="1">
              <a:solidFill>
                <a:schemeClr val="accent5">
                  <a:lumMod val="75000"/>
                </a:schemeClr>
              </a:solidFill>
            </a:rPr>
            <a:t>Equal</a:t>
          </a:r>
          <a:r>
            <a:rPr lang="nl-NL" sz="24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nl-NL" sz="2400" dirty="0" err="1">
              <a:solidFill>
                <a:schemeClr val="accent5">
                  <a:lumMod val="75000"/>
                </a:schemeClr>
              </a:solidFill>
            </a:rPr>
            <a:t>opportunities</a:t>
          </a:r>
          <a:endParaRPr lang="nl-NL" sz="2400" dirty="0">
            <a:solidFill>
              <a:schemeClr val="accent5">
                <a:lumMod val="75000"/>
              </a:schemeClr>
            </a:solidFill>
          </a:endParaRPr>
        </a:p>
        <a:p>
          <a:r>
            <a:rPr lang="nl-NL" sz="1800" dirty="0" err="1">
              <a:solidFill>
                <a:schemeClr val="tx1"/>
              </a:solidFill>
            </a:rPr>
            <a:t>Levelling</a:t>
          </a:r>
          <a:r>
            <a:rPr lang="nl-NL" sz="1800" dirty="0">
              <a:solidFill>
                <a:schemeClr val="tx1"/>
              </a:solidFill>
            </a:rPr>
            <a:t> the </a:t>
          </a:r>
          <a:r>
            <a:rPr lang="nl-NL" sz="1800" dirty="0" err="1">
              <a:solidFill>
                <a:schemeClr val="tx1"/>
              </a:solidFill>
            </a:rPr>
            <a:t>playing</a:t>
          </a:r>
          <a:r>
            <a:rPr lang="nl-NL" sz="1800" dirty="0">
              <a:solidFill>
                <a:schemeClr val="tx1"/>
              </a:solidFill>
            </a:rPr>
            <a:t> field</a:t>
          </a:r>
        </a:p>
      </dgm:t>
    </dgm:pt>
    <dgm:pt modelId="{C49B4303-310A-B840-97C4-D7CDF1AC49B9}" type="parTrans" cxnId="{172F5148-4A9C-8D41-8AAF-3A0D4D5EC7C7}">
      <dgm:prSet/>
      <dgm:spPr/>
      <dgm:t>
        <a:bodyPr/>
        <a:lstStyle/>
        <a:p>
          <a:endParaRPr lang="nl-NL"/>
        </a:p>
      </dgm:t>
    </dgm:pt>
    <dgm:pt modelId="{607EDE9A-EE01-F741-A70C-9C6CD316BA5D}" type="sibTrans" cxnId="{172F5148-4A9C-8D41-8AAF-3A0D4D5EC7C7}">
      <dgm:prSet/>
      <dgm:spPr/>
      <dgm:t>
        <a:bodyPr/>
        <a:lstStyle/>
        <a:p>
          <a:endParaRPr lang="nl-NL"/>
        </a:p>
      </dgm:t>
    </dgm:pt>
    <dgm:pt modelId="{3B95689D-7298-F048-B6E0-8FE47AF657EB}">
      <dgm:prSet phldrT="[Tekst]" custT="1"/>
      <dgm:spPr/>
      <dgm:t>
        <a:bodyPr/>
        <a:lstStyle/>
        <a:p>
          <a:r>
            <a:rPr lang="nl-NL" sz="2400" dirty="0" err="1">
              <a:solidFill>
                <a:srgbClr val="00B0F0"/>
              </a:solidFill>
            </a:rPr>
            <a:t>Substantive</a:t>
          </a:r>
          <a:endParaRPr lang="nl-NL" sz="2400" dirty="0">
            <a:solidFill>
              <a:srgbClr val="00B0F0"/>
            </a:solidFill>
          </a:endParaRPr>
        </a:p>
        <a:p>
          <a:r>
            <a:rPr lang="nl-NL" sz="1800" dirty="0" err="1">
              <a:solidFill>
                <a:schemeClr val="tx1"/>
              </a:solidFill>
            </a:rPr>
            <a:t>Equality</a:t>
          </a:r>
          <a:r>
            <a:rPr lang="nl-NL" sz="1800" dirty="0">
              <a:solidFill>
                <a:schemeClr val="tx1"/>
              </a:solidFill>
            </a:rPr>
            <a:t> of </a:t>
          </a:r>
          <a:r>
            <a:rPr lang="nl-NL" sz="1800" dirty="0" err="1">
              <a:solidFill>
                <a:schemeClr val="tx1"/>
              </a:solidFill>
            </a:rPr>
            <a:t>results</a:t>
          </a:r>
          <a:r>
            <a:rPr lang="nl-NL" sz="1800" dirty="0">
              <a:solidFill>
                <a:schemeClr val="tx1"/>
              </a:solidFill>
            </a:rPr>
            <a:t> </a:t>
          </a:r>
        </a:p>
      </dgm:t>
    </dgm:pt>
    <dgm:pt modelId="{C3CC95A0-53C8-A24B-9299-E59237A91952}" type="parTrans" cxnId="{BB97A4FB-656B-9448-9B13-B0B55C8D7257}">
      <dgm:prSet/>
      <dgm:spPr/>
      <dgm:t>
        <a:bodyPr/>
        <a:lstStyle/>
        <a:p>
          <a:endParaRPr lang="nl-NL"/>
        </a:p>
      </dgm:t>
    </dgm:pt>
    <dgm:pt modelId="{58D4F412-821C-BA49-BDA1-A4402A934CFC}" type="sibTrans" cxnId="{BB97A4FB-656B-9448-9B13-B0B55C8D7257}">
      <dgm:prSet/>
      <dgm:spPr/>
      <dgm:t>
        <a:bodyPr/>
        <a:lstStyle/>
        <a:p>
          <a:endParaRPr lang="nl-NL"/>
        </a:p>
      </dgm:t>
    </dgm:pt>
    <dgm:pt modelId="{1A4CDAEC-0FFC-EA48-B948-28D7E9A02189}">
      <dgm:prSet phldrT="[Tekst]" custT="1"/>
      <dgm:spPr/>
      <dgm:t>
        <a:bodyPr/>
        <a:lstStyle/>
        <a:p>
          <a:r>
            <a:rPr lang="nl-NL" sz="2100" dirty="0" err="1">
              <a:solidFill>
                <a:srgbClr val="00B050"/>
              </a:solidFill>
            </a:rPr>
            <a:t>Transformative</a:t>
          </a:r>
          <a:r>
            <a:rPr lang="nl-NL" sz="2100" dirty="0">
              <a:solidFill>
                <a:srgbClr val="00B050"/>
              </a:solidFill>
            </a:rPr>
            <a:t> </a:t>
          </a:r>
        </a:p>
        <a:p>
          <a:r>
            <a:rPr lang="nl-NL" sz="1800" dirty="0" err="1">
              <a:solidFill>
                <a:schemeClr val="tx1"/>
              </a:solidFill>
            </a:rPr>
            <a:t>Tackling</a:t>
          </a:r>
          <a:r>
            <a:rPr lang="nl-NL" sz="1800" dirty="0">
              <a:solidFill>
                <a:schemeClr val="tx1"/>
              </a:solidFill>
            </a:rPr>
            <a:t> gender stereotypes</a:t>
          </a:r>
        </a:p>
      </dgm:t>
    </dgm:pt>
    <dgm:pt modelId="{9FE361A2-8E53-194E-AEC8-927D3661C5C2}" type="parTrans" cxnId="{EBAFD1EA-3D8F-C447-A6A6-700ECB75668C}">
      <dgm:prSet/>
      <dgm:spPr/>
      <dgm:t>
        <a:bodyPr/>
        <a:lstStyle/>
        <a:p>
          <a:endParaRPr lang="nl-NL"/>
        </a:p>
      </dgm:t>
    </dgm:pt>
    <dgm:pt modelId="{B681479F-25BA-DE47-93E2-DFF35C3FD704}" type="sibTrans" cxnId="{EBAFD1EA-3D8F-C447-A6A6-700ECB75668C}">
      <dgm:prSet/>
      <dgm:spPr/>
      <dgm:t>
        <a:bodyPr/>
        <a:lstStyle/>
        <a:p>
          <a:endParaRPr lang="nl-NL"/>
        </a:p>
      </dgm:t>
    </dgm:pt>
    <dgm:pt modelId="{EBC72956-B6AA-1D41-9956-5786666D31EE}" type="pres">
      <dgm:prSet presAssocID="{DA578E8C-D8AD-9149-B06B-80F8C86DB6B6}" presName="Name0" presStyleCnt="0">
        <dgm:presLayoutVars>
          <dgm:dir/>
          <dgm:animLvl val="lvl"/>
          <dgm:resizeHandles val="exact"/>
        </dgm:presLayoutVars>
      </dgm:prSet>
      <dgm:spPr/>
    </dgm:pt>
    <dgm:pt modelId="{1088B526-A82D-3B4F-BDBA-FF30C48BB4CC}" type="pres">
      <dgm:prSet presAssocID="{14131763-334C-CB41-A1EE-EC11611DB13C}" presName="boxAndChildren" presStyleCnt="0"/>
      <dgm:spPr/>
    </dgm:pt>
    <dgm:pt modelId="{1DDA5B35-0536-E84F-8751-BC36A0FB6526}" type="pres">
      <dgm:prSet presAssocID="{14131763-334C-CB41-A1EE-EC11611DB13C}" presName="parentTextBox" presStyleLbl="node1" presStyleIdx="0" presStyleCnt="1"/>
      <dgm:spPr/>
    </dgm:pt>
    <dgm:pt modelId="{42D7A02C-1E8D-4F43-A33A-2CD7385D6635}" type="pres">
      <dgm:prSet presAssocID="{14131763-334C-CB41-A1EE-EC11611DB13C}" presName="entireBox" presStyleLbl="node1" presStyleIdx="0" presStyleCnt="1"/>
      <dgm:spPr/>
    </dgm:pt>
    <dgm:pt modelId="{0EC09717-162F-5241-BA44-DE561D4FCED6}" type="pres">
      <dgm:prSet presAssocID="{14131763-334C-CB41-A1EE-EC11611DB13C}" presName="descendantBox" presStyleCnt="0"/>
      <dgm:spPr/>
    </dgm:pt>
    <dgm:pt modelId="{F745B9A5-F140-194B-9922-BA78CE0EFF56}" type="pres">
      <dgm:prSet presAssocID="{1F147DBF-55C6-FC4F-929D-E71DA02AFF85}" presName="childTextBox" presStyleLbl="fgAccFollowNode1" presStyleIdx="0" presStyleCnt="4">
        <dgm:presLayoutVars>
          <dgm:bulletEnabled val="1"/>
        </dgm:presLayoutVars>
      </dgm:prSet>
      <dgm:spPr/>
    </dgm:pt>
    <dgm:pt modelId="{89D6C1BA-05EF-3542-BF92-5BD248C12318}" type="pres">
      <dgm:prSet presAssocID="{AD47588A-FBF7-934A-9324-825B1D03F54B}" presName="childTextBox" presStyleLbl="fgAccFollowNode1" presStyleIdx="1" presStyleCnt="4">
        <dgm:presLayoutVars>
          <dgm:bulletEnabled val="1"/>
        </dgm:presLayoutVars>
      </dgm:prSet>
      <dgm:spPr/>
    </dgm:pt>
    <dgm:pt modelId="{3139C5E6-4E86-914C-B6C6-8A13A26EE03A}" type="pres">
      <dgm:prSet presAssocID="{3B95689D-7298-F048-B6E0-8FE47AF657EB}" presName="childTextBox" presStyleLbl="fgAccFollowNode1" presStyleIdx="2" presStyleCnt="4">
        <dgm:presLayoutVars>
          <dgm:bulletEnabled val="1"/>
        </dgm:presLayoutVars>
      </dgm:prSet>
      <dgm:spPr/>
    </dgm:pt>
    <dgm:pt modelId="{89286D90-B614-F444-B4D5-382578EF9D57}" type="pres">
      <dgm:prSet presAssocID="{1A4CDAEC-0FFC-EA48-B948-28D7E9A02189}" presName="childTextBox" presStyleLbl="fgAccFollowNode1" presStyleIdx="3" presStyleCnt="4" custLinFactNeighborX="0" custLinFactNeighborY="1420">
        <dgm:presLayoutVars>
          <dgm:bulletEnabled val="1"/>
        </dgm:presLayoutVars>
      </dgm:prSet>
      <dgm:spPr/>
    </dgm:pt>
  </dgm:ptLst>
  <dgm:cxnLst>
    <dgm:cxn modelId="{87C36304-891C-174E-8834-2F05C552124A}" type="presOf" srcId="{1F147DBF-55C6-FC4F-929D-E71DA02AFF85}" destId="{F745B9A5-F140-194B-9922-BA78CE0EFF56}" srcOrd="0" destOrd="0" presId="urn:microsoft.com/office/officeart/2005/8/layout/process4"/>
    <dgm:cxn modelId="{903BF225-8BFB-F544-B9AC-CEAD1E6568D4}" srcId="{DA578E8C-D8AD-9149-B06B-80F8C86DB6B6}" destId="{14131763-334C-CB41-A1EE-EC11611DB13C}" srcOrd="0" destOrd="0" parTransId="{C3EF6745-B5DC-E448-87AF-CA703CCF5E54}" sibTransId="{5B5851A0-BCCC-534E-8C5A-9D2F6A8E76B1}"/>
    <dgm:cxn modelId="{BCCE773F-A393-5149-A79A-96B6B6FBC321}" type="presOf" srcId="{AD47588A-FBF7-934A-9324-825B1D03F54B}" destId="{89D6C1BA-05EF-3542-BF92-5BD248C12318}" srcOrd="0" destOrd="0" presId="urn:microsoft.com/office/officeart/2005/8/layout/process4"/>
    <dgm:cxn modelId="{172F5148-4A9C-8D41-8AAF-3A0D4D5EC7C7}" srcId="{14131763-334C-CB41-A1EE-EC11611DB13C}" destId="{AD47588A-FBF7-934A-9324-825B1D03F54B}" srcOrd="1" destOrd="0" parTransId="{C49B4303-310A-B840-97C4-D7CDF1AC49B9}" sibTransId="{607EDE9A-EE01-F741-A70C-9C6CD316BA5D}"/>
    <dgm:cxn modelId="{E1886951-9336-BD40-8990-8B5DC674F47B}" type="presOf" srcId="{3B95689D-7298-F048-B6E0-8FE47AF657EB}" destId="{3139C5E6-4E86-914C-B6C6-8A13A26EE03A}" srcOrd="0" destOrd="0" presId="urn:microsoft.com/office/officeart/2005/8/layout/process4"/>
    <dgm:cxn modelId="{904BF893-E900-CD43-8CBC-908652A3B255}" type="presOf" srcId="{1A4CDAEC-0FFC-EA48-B948-28D7E9A02189}" destId="{89286D90-B614-F444-B4D5-382578EF9D57}" srcOrd="0" destOrd="0" presId="urn:microsoft.com/office/officeart/2005/8/layout/process4"/>
    <dgm:cxn modelId="{9A11B3B4-A674-A24B-8E34-980CB894543D}" type="presOf" srcId="{DA578E8C-D8AD-9149-B06B-80F8C86DB6B6}" destId="{EBC72956-B6AA-1D41-9956-5786666D31EE}" srcOrd="0" destOrd="0" presId="urn:microsoft.com/office/officeart/2005/8/layout/process4"/>
    <dgm:cxn modelId="{75F6B4CE-6FEE-F84E-B35A-56A12379A43A}" type="presOf" srcId="{14131763-334C-CB41-A1EE-EC11611DB13C}" destId="{42D7A02C-1E8D-4F43-A33A-2CD7385D6635}" srcOrd="1" destOrd="0" presId="urn:microsoft.com/office/officeart/2005/8/layout/process4"/>
    <dgm:cxn modelId="{EBAFD1EA-3D8F-C447-A6A6-700ECB75668C}" srcId="{14131763-334C-CB41-A1EE-EC11611DB13C}" destId="{1A4CDAEC-0FFC-EA48-B948-28D7E9A02189}" srcOrd="3" destOrd="0" parTransId="{9FE361A2-8E53-194E-AEC8-927D3661C5C2}" sibTransId="{B681479F-25BA-DE47-93E2-DFF35C3FD704}"/>
    <dgm:cxn modelId="{4A4EE1F7-834A-8648-9052-106D78FEB2E0}" srcId="{14131763-334C-CB41-A1EE-EC11611DB13C}" destId="{1F147DBF-55C6-FC4F-929D-E71DA02AFF85}" srcOrd="0" destOrd="0" parTransId="{E374727D-BF16-6641-95A7-661F1D2DC1F7}" sibTransId="{DEBAA36F-CBC5-3242-B8FF-4F080C95EE42}"/>
    <dgm:cxn modelId="{54FF86F8-9589-0544-BCC7-49723212CCE3}" type="presOf" srcId="{14131763-334C-CB41-A1EE-EC11611DB13C}" destId="{1DDA5B35-0536-E84F-8751-BC36A0FB6526}" srcOrd="0" destOrd="0" presId="urn:microsoft.com/office/officeart/2005/8/layout/process4"/>
    <dgm:cxn modelId="{BB97A4FB-656B-9448-9B13-B0B55C8D7257}" srcId="{14131763-334C-CB41-A1EE-EC11611DB13C}" destId="{3B95689D-7298-F048-B6E0-8FE47AF657EB}" srcOrd="2" destOrd="0" parTransId="{C3CC95A0-53C8-A24B-9299-E59237A91952}" sibTransId="{58D4F412-821C-BA49-BDA1-A4402A934CFC}"/>
    <dgm:cxn modelId="{AC651D9E-FB80-D64D-B7B7-842F6D08B3D7}" type="presParOf" srcId="{EBC72956-B6AA-1D41-9956-5786666D31EE}" destId="{1088B526-A82D-3B4F-BDBA-FF30C48BB4CC}" srcOrd="0" destOrd="0" presId="urn:microsoft.com/office/officeart/2005/8/layout/process4"/>
    <dgm:cxn modelId="{6C5F3095-C689-A34E-9B77-9AFAC699CFEF}" type="presParOf" srcId="{1088B526-A82D-3B4F-BDBA-FF30C48BB4CC}" destId="{1DDA5B35-0536-E84F-8751-BC36A0FB6526}" srcOrd="0" destOrd="0" presId="urn:microsoft.com/office/officeart/2005/8/layout/process4"/>
    <dgm:cxn modelId="{A21B4512-BA0D-4344-B2FB-04DB831150CD}" type="presParOf" srcId="{1088B526-A82D-3B4F-BDBA-FF30C48BB4CC}" destId="{42D7A02C-1E8D-4F43-A33A-2CD7385D6635}" srcOrd="1" destOrd="0" presId="urn:microsoft.com/office/officeart/2005/8/layout/process4"/>
    <dgm:cxn modelId="{FD08636E-60DE-194E-B76C-F7CCEF8E7577}" type="presParOf" srcId="{1088B526-A82D-3B4F-BDBA-FF30C48BB4CC}" destId="{0EC09717-162F-5241-BA44-DE561D4FCED6}" srcOrd="2" destOrd="0" presId="urn:microsoft.com/office/officeart/2005/8/layout/process4"/>
    <dgm:cxn modelId="{5962173E-1F09-C24A-84E4-828911A83E0C}" type="presParOf" srcId="{0EC09717-162F-5241-BA44-DE561D4FCED6}" destId="{F745B9A5-F140-194B-9922-BA78CE0EFF56}" srcOrd="0" destOrd="0" presId="urn:microsoft.com/office/officeart/2005/8/layout/process4"/>
    <dgm:cxn modelId="{20EA77ED-CE7E-CE44-A2CC-2052E1341C1E}" type="presParOf" srcId="{0EC09717-162F-5241-BA44-DE561D4FCED6}" destId="{89D6C1BA-05EF-3542-BF92-5BD248C12318}" srcOrd="1" destOrd="0" presId="urn:microsoft.com/office/officeart/2005/8/layout/process4"/>
    <dgm:cxn modelId="{8E0F6300-D3C4-A347-AC56-D22ABB83BF97}" type="presParOf" srcId="{0EC09717-162F-5241-BA44-DE561D4FCED6}" destId="{3139C5E6-4E86-914C-B6C6-8A13A26EE03A}" srcOrd="2" destOrd="0" presId="urn:microsoft.com/office/officeart/2005/8/layout/process4"/>
    <dgm:cxn modelId="{1065DC1D-56E8-A047-8277-71A89C6231A3}" type="presParOf" srcId="{0EC09717-162F-5241-BA44-DE561D4FCED6}" destId="{89286D90-B614-F444-B4D5-382578EF9D57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92E3C-BBB0-784A-AE9E-8F704992407B}">
      <dsp:nvSpPr>
        <dsp:cNvPr id="0" name=""/>
        <dsp:cNvSpPr/>
      </dsp:nvSpPr>
      <dsp:spPr>
        <a:xfrm>
          <a:off x="2934" y="1199014"/>
          <a:ext cx="3575200" cy="1430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Article 119 Treaty of Rome (1957)</a:t>
          </a:r>
        </a:p>
      </dsp:txBody>
      <dsp:txXfrm>
        <a:off x="717974" y="1199014"/>
        <a:ext cx="2145120" cy="1430080"/>
      </dsp:txXfrm>
    </dsp:sp>
    <dsp:sp modelId="{3EA5D9B6-3949-C84B-998E-6C571AD47EB4}">
      <dsp:nvSpPr>
        <dsp:cNvPr id="0" name=""/>
        <dsp:cNvSpPr/>
      </dsp:nvSpPr>
      <dsp:spPr>
        <a:xfrm>
          <a:off x="3220614" y="1199014"/>
          <a:ext cx="3575200" cy="1430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3000" i="1" kern="1200" dirty="0" err="1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Defrenne</a:t>
          </a:r>
          <a:r>
            <a:rPr lang="en-US" sz="3000" kern="1200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Cases</a:t>
          </a:r>
        </a:p>
      </dsp:txBody>
      <dsp:txXfrm>
        <a:off x="3935654" y="1199014"/>
        <a:ext cx="2145120" cy="1430080"/>
      </dsp:txXfrm>
    </dsp:sp>
    <dsp:sp modelId="{1ECC5D85-5FD6-A44D-9E1D-3467131C1F2D}">
      <dsp:nvSpPr>
        <dsp:cNvPr id="0" name=""/>
        <dsp:cNvSpPr/>
      </dsp:nvSpPr>
      <dsp:spPr>
        <a:xfrm>
          <a:off x="6438295" y="1199014"/>
          <a:ext cx="3575200" cy="14300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>
                  <a:alpha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Treaty of Amsterdam (1997)</a:t>
          </a:r>
        </a:p>
      </dsp:txBody>
      <dsp:txXfrm>
        <a:off x="7153335" y="1199014"/>
        <a:ext cx="2145120" cy="143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7D80D-EA96-1743-A7AE-5C5830BA180D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42DD-21FF-8D47-8499-8C7AB8E825A3}">
      <dsp:nvSpPr>
        <dsp:cNvPr id="0" name=""/>
        <dsp:cNvSpPr/>
      </dsp:nvSpPr>
      <dsp:spPr>
        <a:xfrm>
          <a:off x="188622" y="1299769"/>
          <a:ext cx="2746897" cy="503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Work-Life Balance</a:t>
          </a:r>
        </a:p>
      </dsp:txBody>
      <dsp:txXfrm>
        <a:off x="188622" y="1299769"/>
        <a:ext cx="2746897" cy="503136"/>
      </dsp:txXfrm>
    </dsp:sp>
    <dsp:sp modelId="{F627CF78-CFF5-0B48-9EE1-1DFF248774FB}">
      <dsp:nvSpPr>
        <dsp:cNvPr id="0" name=""/>
        <dsp:cNvSpPr/>
      </dsp:nvSpPr>
      <dsp:spPr>
        <a:xfrm>
          <a:off x="188622" y="634450"/>
          <a:ext cx="2746897" cy="6653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Work-Life Balance Directive (2019/1158/EU)</a:t>
          </a:r>
        </a:p>
      </dsp:txBody>
      <dsp:txXfrm>
        <a:off x="188622" y="634450"/>
        <a:ext cx="2746897" cy="665319"/>
      </dsp:txXfrm>
    </dsp:sp>
    <dsp:sp modelId="{EEDF498E-C6FC-1F46-A2D3-B8485BE3402A}">
      <dsp:nvSpPr>
        <dsp:cNvPr id="0" name=""/>
        <dsp:cNvSpPr/>
      </dsp:nvSpPr>
      <dsp:spPr>
        <a:xfrm>
          <a:off x="1562071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27DE5-6756-334C-A43E-E6AB68BD874F}">
      <dsp:nvSpPr>
        <dsp:cNvPr id="0" name=""/>
        <dsp:cNvSpPr/>
      </dsp:nvSpPr>
      <dsp:spPr>
        <a:xfrm>
          <a:off x="1749359" y="2389898"/>
          <a:ext cx="2746897" cy="50313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Company Boards</a:t>
          </a:r>
        </a:p>
      </dsp:txBody>
      <dsp:txXfrm>
        <a:off x="1749359" y="2389898"/>
        <a:ext cx="2746897" cy="503136"/>
      </dsp:txXfrm>
    </dsp:sp>
    <dsp:sp modelId="{B45D7508-0F4B-3B4E-9632-03552A365790}">
      <dsp:nvSpPr>
        <dsp:cNvPr id="0" name=""/>
        <dsp:cNvSpPr/>
      </dsp:nvSpPr>
      <dsp:spPr>
        <a:xfrm>
          <a:off x="1749359" y="2893035"/>
          <a:ext cx="2746897" cy="665319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Gender-Balanced Company Boards Directive (2022/2381/EU)</a:t>
          </a:r>
        </a:p>
      </dsp:txBody>
      <dsp:txXfrm>
        <a:off x="1749359" y="2893035"/>
        <a:ext cx="2746897" cy="665319"/>
      </dsp:txXfrm>
    </dsp:sp>
    <dsp:sp modelId="{3715DEFD-E10C-D446-9F3F-2EF281C585E3}">
      <dsp:nvSpPr>
        <dsp:cNvPr id="0" name=""/>
        <dsp:cNvSpPr/>
      </dsp:nvSpPr>
      <dsp:spPr>
        <a:xfrm>
          <a:off x="3122808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A6F4D-1685-A14B-A71F-CEA735AAEF5B}">
      <dsp:nvSpPr>
        <dsp:cNvPr id="0" name=""/>
        <dsp:cNvSpPr/>
      </dsp:nvSpPr>
      <dsp:spPr>
        <a:xfrm rot="2700000">
          <a:off x="1529458" y="2063790"/>
          <a:ext cx="65224" cy="65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C07B-1C09-FF46-BD13-35345F46D309}">
      <dsp:nvSpPr>
        <dsp:cNvPr id="0" name=""/>
        <dsp:cNvSpPr/>
      </dsp:nvSpPr>
      <dsp:spPr>
        <a:xfrm rot="2700000">
          <a:off x="3090196" y="2063790"/>
          <a:ext cx="65224" cy="65224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B5F72-73B9-F544-856D-165A55737EAE}">
      <dsp:nvSpPr>
        <dsp:cNvPr id="0" name=""/>
        <dsp:cNvSpPr/>
      </dsp:nvSpPr>
      <dsp:spPr>
        <a:xfrm>
          <a:off x="3310097" y="1299769"/>
          <a:ext cx="2746897" cy="50313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Pay Transparency</a:t>
          </a:r>
        </a:p>
      </dsp:txBody>
      <dsp:txXfrm>
        <a:off x="3310097" y="1299769"/>
        <a:ext cx="2746897" cy="503136"/>
      </dsp:txXfrm>
    </dsp:sp>
    <dsp:sp modelId="{8C414794-018C-E34C-AB19-2031289BD561}">
      <dsp:nvSpPr>
        <dsp:cNvPr id="0" name=""/>
        <dsp:cNvSpPr/>
      </dsp:nvSpPr>
      <dsp:spPr>
        <a:xfrm>
          <a:off x="3310097" y="634450"/>
          <a:ext cx="2746897" cy="665319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Pay Transparency Directive (2023/970/EU)</a:t>
          </a:r>
        </a:p>
      </dsp:txBody>
      <dsp:txXfrm>
        <a:off x="3310097" y="634450"/>
        <a:ext cx="2746897" cy="665319"/>
      </dsp:txXfrm>
    </dsp:sp>
    <dsp:sp modelId="{4801E8B0-3F7C-314D-95CA-78E82F6B7079}">
      <dsp:nvSpPr>
        <dsp:cNvPr id="0" name=""/>
        <dsp:cNvSpPr/>
      </dsp:nvSpPr>
      <dsp:spPr>
        <a:xfrm>
          <a:off x="4683545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BDF09-CF40-EE47-816E-B90829666F9E}">
      <dsp:nvSpPr>
        <dsp:cNvPr id="0" name=""/>
        <dsp:cNvSpPr/>
      </dsp:nvSpPr>
      <dsp:spPr>
        <a:xfrm>
          <a:off x="4870834" y="2389898"/>
          <a:ext cx="2746897" cy="50313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Violence against Women</a:t>
          </a:r>
        </a:p>
      </dsp:txBody>
      <dsp:txXfrm>
        <a:off x="4870834" y="2389898"/>
        <a:ext cx="2746897" cy="503136"/>
      </dsp:txXfrm>
    </dsp:sp>
    <dsp:sp modelId="{F1E46B8E-C2AB-444A-A04D-A36F587882A7}">
      <dsp:nvSpPr>
        <dsp:cNvPr id="0" name=""/>
        <dsp:cNvSpPr/>
      </dsp:nvSpPr>
      <dsp:spPr>
        <a:xfrm>
          <a:off x="4870834" y="2893035"/>
          <a:ext cx="2746897" cy="1267275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Directive on combating violence against women and domestic violence (2024/1385/EU) ((NB and also: EU acceded to Istanbul Convention!)</a:t>
          </a:r>
        </a:p>
      </dsp:txBody>
      <dsp:txXfrm>
        <a:off x="4870834" y="2893035"/>
        <a:ext cx="2746897" cy="1267275"/>
      </dsp:txXfrm>
    </dsp:sp>
    <dsp:sp modelId="{2B21861C-E3FC-D94D-BC17-D81672D4CD0E}">
      <dsp:nvSpPr>
        <dsp:cNvPr id="0" name=""/>
        <dsp:cNvSpPr/>
      </dsp:nvSpPr>
      <dsp:spPr>
        <a:xfrm>
          <a:off x="6244283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ABA3E-4D3C-3B4C-9AFF-40191A1A4186}">
      <dsp:nvSpPr>
        <dsp:cNvPr id="0" name=""/>
        <dsp:cNvSpPr/>
      </dsp:nvSpPr>
      <dsp:spPr>
        <a:xfrm rot="2700000">
          <a:off x="4650933" y="2063790"/>
          <a:ext cx="65224" cy="65224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28E5-1743-284E-9B70-5BFC3F447FED}">
      <dsp:nvSpPr>
        <dsp:cNvPr id="0" name=""/>
        <dsp:cNvSpPr/>
      </dsp:nvSpPr>
      <dsp:spPr>
        <a:xfrm rot="2700000">
          <a:off x="6211670" y="2063790"/>
          <a:ext cx="65224" cy="65224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A3354-F977-0842-9B06-740853ED9D80}">
      <dsp:nvSpPr>
        <dsp:cNvPr id="0" name=""/>
        <dsp:cNvSpPr/>
      </dsp:nvSpPr>
      <dsp:spPr>
        <a:xfrm>
          <a:off x="6431571" y="1299769"/>
          <a:ext cx="2746897" cy="503136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Equality Bodies I</a:t>
          </a:r>
        </a:p>
      </dsp:txBody>
      <dsp:txXfrm>
        <a:off x="6431571" y="1299769"/>
        <a:ext cx="2746897" cy="503136"/>
      </dsp:txXfrm>
    </dsp:sp>
    <dsp:sp modelId="{9C1CC9C8-6DB8-764B-80B9-76DF1F2D770B}">
      <dsp:nvSpPr>
        <dsp:cNvPr id="0" name=""/>
        <dsp:cNvSpPr/>
      </dsp:nvSpPr>
      <dsp:spPr>
        <a:xfrm>
          <a:off x="6431571" y="634450"/>
          <a:ext cx="2746897" cy="665319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Equality Bodies Directive I (Directive 2024/1499/EU)</a:t>
          </a:r>
        </a:p>
      </dsp:txBody>
      <dsp:txXfrm>
        <a:off x="6431571" y="634450"/>
        <a:ext cx="2746897" cy="665319"/>
      </dsp:txXfrm>
    </dsp:sp>
    <dsp:sp modelId="{CB3FCA87-CBA1-F54D-975C-221DD0D438CB}">
      <dsp:nvSpPr>
        <dsp:cNvPr id="0" name=""/>
        <dsp:cNvSpPr/>
      </dsp:nvSpPr>
      <dsp:spPr>
        <a:xfrm>
          <a:off x="7805020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322C3-69A9-E94D-999E-929BF0BE7704}">
      <dsp:nvSpPr>
        <dsp:cNvPr id="0" name=""/>
        <dsp:cNvSpPr/>
      </dsp:nvSpPr>
      <dsp:spPr>
        <a:xfrm>
          <a:off x="7992308" y="2389898"/>
          <a:ext cx="2746897" cy="5031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Equality Bodies II</a:t>
          </a:r>
        </a:p>
      </dsp:txBody>
      <dsp:txXfrm>
        <a:off x="7992308" y="2389898"/>
        <a:ext cx="2746897" cy="503136"/>
      </dsp:txXfrm>
    </dsp:sp>
    <dsp:sp modelId="{3D0D1DFE-8894-7F45-99AE-00247A0C81BC}">
      <dsp:nvSpPr>
        <dsp:cNvPr id="0" name=""/>
        <dsp:cNvSpPr/>
      </dsp:nvSpPr>
      <dsp:spPr>
        <a:xfrm>
          <a:off x="7992308" y="2893035"/>
          <a:ext cx="2746897" cy="66531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Equality Bodies Directive II (Directive 2024/1500/EU)</a:t>
          </a:r>
        </a:p>
      </dsp:txBody>
      <dsp:txXfrm>
        <a:off x="7992308" y="2893035"/>
        <a:ext cx="2746897" cy="665319"/>
      </dsp:txXfrm>
    </dsp:sp>
    <dsp:sp modelId="{6EC02095-3FD5-A14A-846C-C0E028324BB5}">
      <dsp:nvSpPr>
        <dsp:cNvPr id="0" name=""/>
        <dsp:cNvSpPr/>
      </dsp:nvSpPr>
      <dsp:spPr>
        <a:xfrm>
          <a:off x="9365757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F6B91-F2E3-FB40-AFA7-86DC45C01A62}">
      <dsp:nvSpPr>
        <dsp:cNvPr id="0" name=""/>
        <dsp:cNvSpPr/>
      </dsp:nvSpPr>
      <dsp:spPr>
        <a:xfrm rot="2700000">
          <a:off x="7772408" y="2063790"/>
          <a:ext cx="65224" cy="65224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CA3A9-E5DD-E44D-A3B3-3D0136452D49}">
      <dsp:nvSpPr>
        <dsp:cNvPr id="0" name=""/>
        <dsp:cNvSpPr/>
      </dsp:nvSpPr>
      <dsp:spPr>
        <a:xfrm rot="2700000">
          <a:off x="9333145" y="2063790"/>
          <a:ext cx="65224" cy="6522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7A02C-1E8D-4F43-A33A-2CD7385D6635}">
      <dsp:nvSpPr>
        <dsp:cNvPr id="0" name=""/>
        <dsp:cNvSpPr/>
      </dsp:nvSpPr>
      <dsp:spPr>
        <a:xfrm>
          <a:off x="0" y="0"/>
          <a:ext cx="8229600" cy="4826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b="1" kern="1200" dirty="0">
              <a:solidFill>
                <a:srgbClr val="008000"/>
              </a:solidFill>
            </a:rPr>
            <a:t>EQUALITY LAW: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b="1" kern="1200" dirty="0" err="1">
              <a:solidFill>
                <a:srgbClr val="008000"/>
              </a:solidFill>
            </a:rPr>
            <a:t>what</a:t>
          </a:r>
          <a:r>
            <a:rPr lang="nl-NL" sz="4000" b="1" kern="1200" dirty="0">
              <a:solidFill>
                <a:srgbClr val="008000"/>
              </a:solidFill>
            </a:rPr>
            <a:t> </a:t>
          </a:r>
          <a:r>
            <a:rPr lang="nl-NL" sz="4000" b="1" kern="1200" dirty="0" err="1">
              <a:solidFill>
                <a:srgbClr val="008000"/>
              </a:solidFill>
            </a:rPr>
            <a:t>underlying</a:t>
          </a:r>
          <a:r>
            <a:rPr lang="nl-NL" sz="4000" b="1" kern="1200" dirty="0">
              <a:solidFill>
                <a:srgbClr val="008000"/>
              </a:solidFill>
            </a:rPr>
            <a:t> </a:t>
          </a:r>
          <a:r>
            <a:rPr lang="nl-NL" sz="4000" b="1" kern="1200" dirty="0" err="1">
              <a:solidFill>
                <a:srgbClr val="008000"/>
              </a:solidFill>
            </a:rPr>
            <a:t>normative</a:t>
          </a:r>
          <a:r>
            <a:rPr lang="nl-NL" sz="4000" b="1" kern="1200" dirty="0">
              <a:solidFill>
                <a:srgbClr val="008000"/>
              </a:solidFill>
            </a:rPr>
            <a:t> </a:t>
          </a:r>
          <a:r>
            <a:rPr lang="nl-NL" sz="4000" b="1" kern="1200" dirty="0" err="1">
              <a:solidFill>
                <a:srgbClr val="008000"/>
              </a:solidFill>
            </a:rPr>
            <a:t>aim</a:t>
          </a:r>
          <a:r>
            <a:rPr lang="nl-NL" sz="4000" b="1" kern="1200" dirty="0">
              <a:solidFill>
                <a:srgbClr val="008000"/>
              </a:solidFill>
            </a:rPr>
            <a:t>?</a:t>
          </a:r>
        </a:p>
      </dsp:txBody>
      <dsp:txXfrm>
        <a:off x="0" y="0"/>
        <a:ext cx="8229600" cy="2606264"/>
      </dsp:txXfrm>
    </dsp:sp>
    <dsp:sp modelId="{F745B9A5-F140-194B-9922-BA78CE0EFF56}">
      <dsp:nvSpPr>
        <dsp:cNvPr id="0" name=""/>
        <dsp:cNvSpPr/>
      </dsp:nvSpPr>
      <dsp:spPr>
        <a:xfrm>
          <a:off x="0" y="2509736"/>
          <a:ext cx="2057399" cy="2220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rgbClr val="002060"/>
              </a:solidFill>
            </a:rPr>
            <a:t>Formal</a:t>
          </a:r>
          <a:endParaRPr lang="nl-NL" sz="2400" kern="1200" dirty="0">
            <a:solidFill>
              <a:srgbClr val="00206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solidFill>
                <a:schemeClr val="tx1"/>
              </a:solidFill>
            </a:rPr>
            <a:t>Treating</a:t>
          </a:r>
          <a:r>
            <a:rPr lang="nl-NL" sz="1800" kern="1200" dirty="0">
              <a:solidFill>
                <a:schemeClr val="tx1"/>
              </a:solidFill>
            </a:rPr>
            <a:t> </a:t>
          </a:r>
          <a:r>
            <a:rPr lang="nl-NL" sz="1800" kern="1200" dirty="0" err="1">
              <a:solidFill>
                <a:schemeClr val="tx1"/>
              </a:solidFill>
            </a:rPr>
            <a:t>likes</a:t>
          </a:r>
          <a:r>
            <a:rPr lang="nl-NL" sz="1800" kern="1200" dirty="0">
              <a:solidFill>
                <a:schemeClr val="tx1"/>
              </a:solidFill>
            </a:rPr>
            <a:t> </a:t>
          </a:r>
          <a:r>
            <a:rPr lang="nl-NL" sz="1800" kern="1200" dirty="0" err="1">
              <a:solidFill>
                <a:schemeClr val="tx1"/>
              </a:solidFill>
            </a:rPr>
            <a:t>alike</a:t>
          </a:r>
          <a:r>
            <a:rPr lang="nl-NL" sz="1800" kern="1200" dirty="0">
              <a:solidFill>
                <a:schemeClr val="tx1"/>
              </a:solidFill>
            </a:rPr>
            <a:t> </a:t>
          </a:r>
        </a:p>
      </dsp:txBody>
      <dsp:txXfrm>
        <a:off x="0" y="2509736"/>
        <a:ext cx="2057399" cy="2220151"/>
      </dsp:txXfrm>
    </dsp:sp>
    <dsp:sp modelId="{89D6C1BA-05EF-3542-BF92-5BD248C12318}">
      <dsp:nvSpPr>
        <dsp:cNvPr id="0" name=""/>
        <dsp:cNvSpPr/>
      </dsp:nvSpPr>
      <dsp:spPr>
        <a:xfrm>
          <a:off x="2057400" y="2509736"/>
          <a:ext cx="2057399" cy="2220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chemeClr val="accent5">
                  <a:lumMod val="75000"/>
                </a:schemeClr>
              </a:solidFill>
            </a:rPr>
            <a:t>Equal</a:t>
          </a:r>
          <a:r>
            <a:rPr lang="nl-NL" sz="2400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nl-NL" sz="2400" kern="1200" dirty="0" err="1">
              <a:solidFill>
                <a:schemeClr val="accent5">
                  <a:lumMod val="75000"/>
                </a:schemeClr>
              </a:solidFill>
            </a:rPr>
            <a:t>opportunities</a:t>
          </a:r>
          <a:endParaRPr lang="nl-NL" sz="2400" kern="1200" dirty="0">
            <a:solidFill>
              <a:schemeClr val="accent5">
                <a:lumMod val="7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solidFill>
                <a:schemeClr val="tx1"/>
              </a:solidFill>
            </a:rPr>
            <a:t>Levelling</a:t>
          </a:r>
          <a:r>
            <a:rPr lang="nl-NL" sz="1800" kern="1200" dirty="0">
              <a:solidFill>
                <a:schemeClr val="tx1"/>
              </a:solidFill>
            </a:rPr>
            <a:t> the </a:t>
          </a:r>
          <a:r>
            <a:rPr lang="nl-NL" sz="1800" kern="1200" dirty="0" err="1">
              <a:solidFill>
                <a:schemeClr val="tx1"/>
              </a:solidFill>
            </a:rPr>
            <a:t>playing</a:t>
          </a:r>
          <a:r>
            <a:rPr lang="nl-NL" sz="1800" kern="1200" dirty="0">
              <a:solidFill>
                <a:schemeClr val="tx1"/>
              </a:solidFill>
            </a:rPr>
            <a:t> field</a:t>
          </a:r>
        </a:p>
      </dsp:txBody>
      <dsp:txXfrm>
        <a:off x="2057400" y="2509736"/>
        <a:ext cx="2057399" cy="2220151"/>
      </dsp:txXfrm>
    </dsp:sp>
    <dsp:sp modelId="{3139C5E6-4E86-914C-B6C6-8A13A26EE03A}">
      <dsp:nvSpPr>
        <dsp:cNvPr id="0" name=""/>
        <dsp:cNvSpPr/>
      </dsp:nvSpPr>
      <dsp:spPr>
        <a:xfrm>
          <a:off x="4114800" y="2509736"/>
          <a:ext cx="2057399" cy="2220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rgbClr val="00B0F0"/>
              </a:solidFill>
            </a:rPr>
            <a:t>Substantive</a:t>
          </a:r>
          <a:endParaRPr lang="nl-NL" sz="2400" kern="1200" dirty="0">
            <a:solidFill>
              <a:srgbClr val="00B0F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solidFill>
                <a:schemeClr val="tx1"/>
              </a:solidFill>
            </a:rPr>
            <a:t>Equality</a:t>
          </a:r>
          <a:r>
            <a:rPr lang="nl-NL" sz="1800" kern="1200" dirty="0">
              <a:solidFill>
                <a:schemeClr val="tx1"/>
              </a:solidFill>
            </a:rPr>
            <a:t> of </a:t>
          </a:r>
          <a:r>
            <a:rPr lang="nl-NL" sz="1800" kern="1200" dirty="0" err="1">
              <a:solidFill>
                <a:schemeClr val="tx1"/>
              </a:solidFill>
            </a:rPr>
            <a:t>results</a:t>
          </a:r>
          <a:r>
            <a:rPr lang="nl-NL" sz="1800" kern="1200" dirty="0">
              <a:solidFill>
                <a:schemeClr val="tx1"/>
              </a:solidFill>
            </a:rPr>
            <a:t> </a:t>
          </a:r>
        </a:p>
      </dsp:txBody>
      <dsp:txXfrm>
        <a:off x="4114800" y="2509736"/>
        <a:ext cx="2057399" cy="2220151"/>
      </dsp:txXfrm>
    </dsp:sp>
    <dsp:sp modelId="{89286D90-B614-F444-B4D5-382578EF9D57}">
      <dsp:nvSpPr>
        <dsp:cNvPr id="0" name=""/>
        <dsp:cNvSpPr/>
      </dsp:nvSpPr>
      <dsp:spPr>
        <a:xfrm>
          <a:off x="6172199" y="2541262"/>
          <a:ext cx="2057399" cy="2220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>
              <a:solidFill>
                <a:srgbClr val="00B050"/>
              </a:solidFill>
            </a:rPr>
            <a:t>Transformative</a:t>
          </a:r>
          <a:r>
            <a:rPr lang="nl-NL" sz="2100" kern="1200" dirty="0">
              <a:solidFill>
                <a:srgbClr val="00B050"/>
              </a:solidFill>
            </a:rPr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solidFill>
                <a:schemeClr val="tx1"/>
              </a:solidFill>
            </a:rPr>
            <a:t>Tackling</a:t>
          </a:r>
          <a:r>
            <a:rPr lang="nl-NL" sz="1800" kern="1200" dirty="0">
              <a:solidFill>
                <a:schemeClr val="tx1"/>
              </a:solidFill>
            </a:rPr>
            <a:t> gender stereotypes</a:t>
          </a:r>
        </a:p>
      </dsp:txBody>
      <dsp:txXfrm>
        <a:off x="6172199" y="2541262"/>
        <a:ext cx="2057399" cy="222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5E22-01DE-45B2-AEA9-7E0B6DA1B48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30F2F-9790-44EC-9A66-8924127CC9F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72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12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46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912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04F96-5E23-F1A3-F855-0DD51582C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FA386-CED2-2C74-F96F-159A3FE42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962DB-A94F-71FA-AE67-DBB886D9F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119CC-D630-515B-3DEC-741C8E27C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0F2F-9790-44EC-9A66-8924127CC9F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7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191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F188-393F-1A41-34C8-7A29E9FC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2087B-82E0-FF7C-446A-8D9741F27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21D77-CB3B-3C0F-101A-D830EB915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0E959-983D-7E6D-9DA5-B8FA4093D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972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Grew out of ECJ case law, now definition in directives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less </a:t>
            </a:r>
            <a:r>
              <a:rPr lang="en-US" dirty="0" err="1"/>
              <a:t>favourable</a:t>
            </a:r>
            <a:r>
              <a:rPr lang="en-US" dirty="0"/>
              <a:t> treatment should fall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within the material scope </a:t>
            </a:r>
            <a:r>
              <a:rPr lang="en-US" dirty="0"/>
              <a:t>of EU gender equality law. For example, access to employment, including promotion and training; employment conditions, including pay; social security; access to goods and services.</a:t>
            </a:r>
            <a:endParaRPr lang="nl-NL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Directives: </a:t>
            </a:r>
          </a:p>
          <a:p>
            <a:pPr>
              <a:buFontTx/>
              <a:buChar char="-"/>
            </a:pPr>
            <a:r>
              <a:rPr lang="en-US" sz="1200" dirty="0"/>
              <a:t>Art 2(1)(a) Directive 2006/54/EC (Recast) </a:t>
            </a:r>
          </a:p>
          <a:p>
            <a:pPr>
              <a:buFontTx/>
              <a:buChar char="-"/>
            </a:pPr>
            <a:r>
              <a:rPr lang="en-US" sz="1200" dirty="0"/>
              <a:t>Art 2(a) Directive 2004/113/EC (Goods &amp; Services)</a:t>
            </a:r>
          </a:p>
          <a:p>
            <a:pPr>
              <a:buFontTx/>
              <a:buChar char="-"/>
            </a:pPr>
            <a:r>
              <a:rPr lang="en-US" sz="1200" dirty="0"/>
              <a:t>Art 3(A) Directive 2010/41/EU (Self-Employment) </a:t>
            </a:r>
          </a:p>
          <a:p>
            <a:endParaRPr lang="en-US" dirty="0"/>
          </a:p>
          <a:p>
            <a:r>
              <a:rPr lang="en-US" dirty="0"/>
              <a:t>Exceptions: </a:t>
            </a:r>
            <a:r>
              <a:rPr lang="en-US" sz="1200" dirty="0"/>
              <a:t>Closed system of exceptions: 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Protection of women in relation to pregnancy and motherhood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Positive action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C00000"/>
                </a:solidFill>
              </a:rPr>
              <a:t>Genuine and determining occupational requirement</a:t>
            </a:r>
            <a:r>
              <a:rPr lang="en-GB" sz="1200" dirty="0"/>
              <a:t>: </a:t>
            </a:r>
            <a:r>
              <a:rPr lang="fr-FR" sz="1200" dirty="0"/>
              <a:t>Art. 14(2) </a:t>
            </a:r>
            <a:r>
              <a:rPr lang="fr-FR" sz="1200" dirty="0" err="1"/>
              <a:t>Recast</a:t>
            </a:r>
            <a:r>
              <a:rPr lang="fr-FR" sz="1200" dirty="0"/>
              <a:t> Directive (to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interpreted</a:t>
            </a:r>
            <a:r>
              <a:rPr lang="fr-FR" sz="1200" dirty="0"/>
              <a:t> </a:t>
            </a:r>
            <a:r>
              <a:rPr lang="fr-FR" sz="1200" dirty="0" err="1"/>
              <a:t>strictly</a:t>
            </a:r>
            <a:r>
              <a:rPr lang="fr-FR" sz="12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32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55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Contrary to direct discrimination, indirect discrimination is not immediately obvious. It is based only indirectly on the prohibited criterion. </a:t>
            </a:r>
          </a:p>
          <a:p>
            <a:r>
              <a:rPr lang="en-US" dirty="0"/>
              <a:t>Example: a measure that would affect part-time employees</a:t>
            </a:r>
          </a:p>
          <a:p>
            <a:endParaRPr lang="en-US" dirty="0"/>
          </a:p>
          <a:p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Art 2(1)(b) Dir. 2006/54/EC</a:t>
            </a:r>
          </a:p>
          <a:p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Art 2(b) Dir. 2004/113/EC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379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cases: Bilka and </a:t>
            </a:r>
            <a:r>
              <a:rPr lang="en-US" dirty="0" err="1"/>
              <a:t>Kalliri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0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0F2F-9790-44EC-9A66-8924127CC9F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2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9B961-CB50-EFD4-5332-DD09B856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A8AAA-7783-B157-2D74-A839EF5EC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96C5C-4952-CDD8-EA35-D0341A91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1CF61-BE96-ED05-F273-A75487C3D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882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0F2F-9790-44EC-9A66-8924127CC9F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70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0F2F-9790-44EC-9A66-8924127CC9F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31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404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119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967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46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24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39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07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69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65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42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0F2F-9790-44EC-9A66-8924127CC9F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67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796E-0B42-41C0-9AE3-0627D7FA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DAEA6-C5A0-4264-9500-48E7CCEC3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28AF-7116-4910-AA2D-6CFE7004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B50E7-A98A-49E2-A724-6728495E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20F0-CF65-4F7F-A5C1-A4D82EF8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57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7EC7-EFF7-4904-9874-D860C876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23591-5058-4E9A-9EFB-37305E6EB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CDB4-0886-4DE5-8E26-5801BCE2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A0044-CF4D-4593-9D6F-0E370197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A59E-537D-4F15-B665-72EA5782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79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6232D-59D1-403B-A0CD-726F9A0D7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34B5B-6018-45F8-A9D1-C5B419C0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65829-B554-4FEB-BD1B-B6A4AB14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FAD0D-D020-4068-B69E-FEFA2640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A798-71F1-4CD1-88D4-6D1D58FB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81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[Title]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[Type text or click on icon to insert an object]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6334-B17D-D544-8606-36B129ECE785}" type="datetime4">
              <a:rPr lang="en-US" smtClean="0">
                <a:solidFill>
                  <a:prstClr val="black"/>
                </a:solidFill>
              </a:rPr>
              <a:t>October 27, 2025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659200" y="162690"/>
            <a:ext cx="5664000" cy="47668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[Department max. 2 lines]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1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/>
              <a:t>Klik om de titelstijl van het model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19179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01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64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25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16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780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F9D8-4EAD-47C7-AB9F-9347852D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8339-4587-40F9-948B-64B80B21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413B-708D-4F03-97F7-1C5A7324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9B085-340A-491A-8563-90DCF29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C558-2D08-451F-B1CD-7908BB9B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51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25837" y="1743133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Rechthoek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hoek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50006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71740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/>
              <a:t>Sleep de afbeelding naar de tijdelijke aanduiding of 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hoek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43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62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hoek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2400" y="274640"/>
            <a:ext cx="2540000" cy="5851525"/>
          </a:xfrm>
        </p:spPr>
        <p:txBody>
          <a:bodyPr vert="eaVert"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37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E0CC-B437-4628-8CF1-D74837C2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A5B9-710E-4BE2-B6C3-85F777F1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79D28-8B5F-4F27-9230-C7F7CE4B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5CE-622B-49A5-AD65-64A24893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232B-B817-456A-9DF2-EB28417D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70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C2FF-AD79-4A6D-9573-1D2E01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3687-7ADA-448F-9902-37C1F8638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55EC1-6274-4EBC-9FAA-3B2D3D1C3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AAF1A-F23A-4182-A728-0C6A303E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FABF-6543-4B04-877C-7DE97E69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1ECB-8D7B-4826-A15D-DD6179DF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62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E783-0783-4026-BC39-1976785C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1EBE5-75DC-4CFC-84F1-17630AD5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F4839-3E7A-4988-BCD7-2DDE15509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FEE6C-14F7-4442-B7BF-2D8B29761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2C1FF-715E-4885-B96C-37B2F8D18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BDB5D-94B4-495A-873F-8FA9DEDC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873F1-E55C-4938-A37D-6227F14F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A3343-9B5A-46C1-A99E-42174369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0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1150-16AE-4728-AE69-C5A446F0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4E522-8636-49BE-8F5E-8EC31F4A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4E79B-902D-4593-A787-82B20C5B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C57C3-CC01-4FDE-94B9-C34F7AFB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9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F6CDF-16FF-425F-A3A0-5A35EAA8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99DAD-FE43-44E7-B5A5-2AD66E17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E272A-F4FC-43CC-9B1B-64409171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76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DEB1-121C-4429-BA6D-6589F9E8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71FE-FD68-431E-A040-4BB34DC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D9DC-74D5-460A-91EC-0D39FEDC2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3082E-F310-45F4-BB95-32154418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E9878-8CC3-4F3A-8D17-7D31A428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189FB-64D3-42F3-B7C9-86A320C2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69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684F-C3B7-465E-B88F-8C15B3DD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11D92-8F56-4F76-A57A-11A79AEA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38C4A-B184-442C-BC45-FC64E09AF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E263-4105-4470-B794-53D633CF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A172F-DDFC-4902-8EC4-EF7FA548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7EBD8-C4BD-481C-906B-CAE908FF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34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E8AFC-EA4F-42EB-9402-9FABF681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ECC4-400B-4490-8C42-AC88073CA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A7DE4-260A-42DA-905B-71745A6D2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C038-B93B-4625-83E0-DCAA8C02CB7F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E697-B625-4EFE-85A3-DAA4881C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3E229-1FE5-4760-AEB6-E93B5049C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8513-4A43-4CFC-845F-DD010B4F2A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93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hthoek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nl-NL"/>
              <a:t>Klik om de tekststijl van het model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C3ED61-03EB-0F49-82BC-C29F69C52B77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FA96F4-1318-6740-96E1-7CA371CA8F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3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s.h.timmer@uu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law.e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.s.h.timmer@uu.n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DFA5-1498-41AE-930B-BA36F058C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800" b="1" spc="300" dirty="0">
                <a:solidFill>
                  <a:srgbClr val="FFC000"/>
                </a:solidFill>
              </a:rPr>
              <a:t>EU Gender Equality Law: developments, challenges and ideas for the future</a:t>
            </a:r>
            <a:br>
              <a:rPr lang="en-US" sz="4800" b="1" spc="300" dirty="0">
                <a:solidFill>
                  <a:srgbClr val="FFC000"/>
                </a:solidFill>
              </a:rPr>
            </a:br>
            <a:endParaRPr lang="en-US" sz="4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8DC14-4B48-4500-883E-44CAFD03D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50000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sz="5100" dirty="0"/>
              <a:t>Dr. Alexandra Timmer</a:t>
            </a:r>
          </a:p>
          <a:p>
            <a:pPr algn="l"/>
            <a:r>
              <a:rPr lang="en-US" sz="5100" dirty="0"/>
              <a:t>Utrecht University</a:t>
            </a:r>
          </a:p>
          <a:p>
            <a:pPr algn="l"/>
            <a:r>
              <a:rPr lang="en-US" sz="5100" dirty="0"/>
              <a:t>28 October 2025</a:t>
            </a:r>
          </a:p>
          <a:p>
            <a:pPr algn="l"/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a.s.h.timmer@uu.nl</a:t>
            </a:r>
            <a:endParaRPr lang="en-US" sz="36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</p:txBody>
      </p:sp>
      <p:sp>
        <p:nvSpPr>
          <p:cNvPr id="32" name="Freeform: Shape 2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19" descr="Knipsel symbool voor transgenders">
            <a:extLst>
              <a:ext uri="{FF2B5EF4-FFF2-40B4-BE49-F238E27FC236}">
                <a16:creationId xmlns:a16="http://schemas.microsoft.com/office/drawing/2014/main" id="{96BC9EFE-B7B8-B040-B522-94C77B34C8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87" r="1450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5081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21BC6-3001-250B-4113-E1C36811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5D1C-546B-408B-5B23-E4F057799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3107359" cy="23155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EU has </a:t>
            </a:r>
            <a:r>
              <a:rPr lang="en-US" sz="2000" dirty="0">
                <a:solidFill>
                  <a:schemeClr val="accent2"/>
                </a:solidFill>
              </a:rPr>
              <a:t>limited competence </a:t>
            </a:r>
            <a:r>
              <a:rPr lang="en-US" sz="2000" dirty="0"/>
              <a:t>in the area of gender equality (mainly employment; work-life balance; social security; and goods and services)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FAD78-7358-6A90-543D-C3DA79208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6897" y="2357438"/>
            <a:ext cx="4043863" cy="356641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Fragmentation </a:t>
            </a:r>
          </a:p>
        </p:txBody>
      </p:sp>
      <p:pic>
        <p:nvPicPr>
          <p:cNvPr id="7170" name="Picture 2" descr="Blog | Begrip door inzicht - Culemborg">
            <a:extLst>
              <a:ext uri="{FF2B5EF4-FFF2-40B4-BE49-F238E27FC236}">
                <a16:creationId xmlns:a16="http://schemas.microsoft.com/office/drawing/2014/main" id="{4F04BE6B-2732-C4AB-6BBB-5B62C14C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967" y="934150"/>
            <a:ext cx="2768794" cy="54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9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B70A1BC-FCA8-964F-ADFC-1F4847E990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8952" b="6048"/>
          <a:stretch>
            <a:fillRect/>
          </a:stretch>
        </p:blipFill>
        <p:spPr>
          <a:xfrm>
            <a:off x="621675" y="1573909"/>
            <a:ext cx="6589537" cy="3706614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C4952-EDB2-89E7-6F79-7338CA7557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Core concepts</a:t>
            </a:r>
          </a:p>
        </p:txBody>
      </p:sp>
    </p:spTree>
    <p:extLst>
      <p:ext uri="{BB962C8B-B14F-4D97-AF65-F5344CB8AC3E}">
        <p14:creationId xmlns:p14="http://schemas.microsoft.com/office/powerpoint/2010/main" val="337981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114" y="155448"/>
            <a:ext cx="8665826" cy="1252728"/>
          </a:xfrm>
        </p:spPr>
        <p:txBody>
          <a:bodyPr>
            <a:noAutofit/>
          </a:bodyPr>
          <a:lstStyle/>
          <a:p>
            <a:endParaRPr lang="nl-NL" sz="32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981200" y="1774825"/>
          <a:ext cx="8229600" cy="482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58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Different </a:t>
            </a:r>
            <a:r>
              <a:rPr lang="nl-NL" sz="3600" dirty="0" err="1">
                <a:solidFill>
                  <a:srgbClr val="FFC000"/>
                </a:solidFill>
              </a:rPr>
              <a:t>conceptions</a:t>
            </a:r>
            <a:r>
              <a:rPr lang="nl-NL" sz="3600" dirty="0">
                <a:solidFill>
                  <a:srgbClr val="FFC000"/>
                </a:solidFill>
              </a:rPr>
              <a:t> of </a:t>
            </a:r>
            <a:r>
              <a:rPr lang="nl-NL" sz="3600" dirty="0" err="1">
                <a:solidFill>
                  <a:srgbClr val="FFC000"/>
                </a:solidFill>
              </a:rPr>
              <a:t>equality</a:t>
            </a:r>
            <a:endParaRPr lang="nl-NL" sz="36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775192"/>
            <a:ext cx="8229600" cy="492059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nl-NL" dirty="0"/>
          </a:p>
          <a:p>
            <a:pPr>
              <a:buFont typeface="Wingdings" charset="0"/>
              <a:buChar char="Ø"/>
            </a:pP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Formal equality</a:t>
            </a:r>
            <a:r>
              <a:rPr lang="en-GB" sz="2000" dirty="0">
                <a:latin typeface="Arial" charset="0"/>
              </a:rPr>
              <a:t>: two cases are treated equally: differences are not taken into account. Emphasis on 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the treatment</a:t>
            </a:r>
            <a:r>
              <a:rPr lang="en-GB" sz="2000" dirty="0">
                <a:latin typeface="Arial" charset="0"/>
              </a:rPr>
              <a:t>, which should be equal if cases are equal. Unequal cases might be treated unequally.</a:t>
            </a:r>
          </a:p>
          <a:p>
            <a:pPr>
              <a:buFont typeface="Wingdings" charset="0"/>
              <a:buChar char="Ø"/>
            </a:pPr>
            <a:endParaRPr lang="en-GB" sz="2000" dirty="0">
              <a:latin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sz="2000" b="1" dirty="0">
                <a:solidFill>
                  <a:schemeClr val="accent5"/>
                </a:solidFill>
                <a:latin typeface="Arial" charset="0"/>
              </a:rPr>
              <a:t>Equal opportunities</a:t>
            </a:r>
            <a:r>
              <a:rPr lang="en-GB" sz="2000" dirty="0">
                <a:latin typeface="Arial" charset="0"/>
              </a:rPr>
              <a:t>: emphasis is on the</a:t>
            </a:r>
            <a:r>
              <a:rPr lang="en-GB" sz="2000" dirty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accent5"/>
                </a:solidFill>
                <a:latin typeface="Arial" charset="0"/>
              </a:rPr>
              <a:t>chances</a:t>
            </a:r>
            <a:r>
              <a:rPr lang="en-GB" sz="2000" dirty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that should be equally offered/equal playing field</a:t>
            </a:r>
          </a:p>
          <a:p>
            <a:pPr>
              <a:buFont typeface="Wingdings" charset="0"/>
              <a:buChar char="Ø"/>
            </a:pPr>
            <a:endParaRPr lang="en-GB" sz="2000" dirty="0">
              <a:latin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sz="2000" b="1" dirty="0">
                <a:solidFill>
                  <a:srgbClr val="00B0F0"/>
                </a:solidFill>
                <a:latin typeface="Arial" charset="0"/>
              </a:rPr>
              <a:t>Substantive equality</a:t>
            </a:r>
            <a:r>
              <a:rPr lang="en-GB" sz="2000" dirty="0">
                <a:latin typeface="Arial" charset="0"/>
              </a:rPr>
              <a:t>: equality in </a:t>
            </a:r>
            <a:r>
              <a:rPr lang="en-GB" sz="2000" b="1" dirty="0">
                <a:solidFill>
                  <a:srgbClr val="00B0F0"/>
                </a:solidFill>
                <a:latin typeface="Arial" charset="0"/>
              </a:rPr>
              <a:t>results</a:t>
            </a:r>
            <a:r>
              <a:rPr lang="en-GB" sz="2000" dirty="0">
                <a:latin typeface="Arial" charset="0"/>
              </a:rPr>
              <a:t>, taking relevant differences into account =&gt; </a:t>
            </a:r>
            <a:r>
              <a:rPr lang="en-GB" sz="2000" u="sng" dirty="0">
                <a:latin typeface="Arial" charset="0"/>
              </a:rPr>
              <a:t>positive action </a:t>
            </a:r>
            <a:r>
              <a:rPr lang="en-GB" sz="2000" dirty="0">
                <a:latin typeface="Arial" charset="0"/>
              </a:rPr>
              <a:t>geared towards full equality</a:t>
            </a:r>
          </a:p>
          <a:p>
            <a:pPr>
              <a:buFont typeface="Wingdings" charset="0"/>
              <a:buChar char="Ø"/>
            </a:pPr>
            <a:endParaRPr lang="en-GB" sz="2000" dirty="0">
              <a:latin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sz="2000" b="1" dirty="0">
                <a:solidFill>
                  <a:srgbClr val="00B050"/>
                </a:solidFill>
                <a:latin typeface="Arial" charset="0"/>
              </a:rPr>
              <a:t>Transformative equality</a:t>
            </a:r>
            <a:r>
              <a:rPr lang="en-GB" sz="2000" dirty="0">
                <a:latin typeface="Arial" charset="0"/>
              </a:rPr>
              <a:t>: addressing </a:t>
            </a:r>
            <a:r>
              <a:rPr lang="en-GB" sz="2000" b="1" dirty="0">
                <a:solidFill>
                  <a:srgbClr val="00B050"/>
                </a:solidFill>
                <a:latin typeface="Arial" charset="0"/>
              </a:rPr>
              <a:t>structural patterns </a:t>
            </a:r>
            <a:r>
              <a:rPr lang="en-GB" sz="2000" dirty="0">
                <a:latin typeface="Arial" charset="0"/>
              </a:rPr>
              <a:t>of gender discrimination (3</a:t>
            </a:r>
            <a:r>
              <a:rPr lang="en-GB" sz="2000" baseline="30000" dirty="0">
                <a:latin typeface="Arial" charset="0"/>
              </a:rPr>
              <a:t>rd</a:t>
            </a:r>
            <a:r>
              <a:rPr lang="en-GB" sz="2000" dirty="0">
                <a:latin typeface="Arial" charset="0"/>
              </a:rPr>
              <a:t> level as conceptualized in CEDAW)</a:t>
            </a:r>
          </a:p>
          <a:p>
            <a:pPr lvl="1">
              <a:buFont typeface="Wingdings" charset="0"/>
              <a:buChar char="Ø"/>
            </a:pPr>
            <a:endParaRPr lang="en-GB" sz="1600" dirty="0">
              <a:latin typeface="Arial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76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4352D-4B9E-4D3A-B8EE-872BD6C7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5448"/>
            <a:ext cx="8361680" cy="1252728"/>
          </a:xfrm>
        </p:spPr>
        <p:txBody>
          <a:bodyPr>
            <a:normAutofit/>
          </a:bodyPr>
          <a:lstStyle/>
          <a:p>
            <a:r>
              <a:rPr lang="nl-NL" sz="3200" dirty="0"/>
              <a:t>Combination of </a:t>
            </a:r>
            <a:r>
              <a:rPr lang="nl-NL" sz="3200" dirty="0" err="1"/>
              <a:t>negative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positive</a:t>
            </a:r>
            <a:r>
              <a:rPr lang="nl-NL" sz="3200" dirty="0"/>
              <a:t> </a:t>
            </a:r>
            <a:r>
              <a:rPr lang="nl-NL" sz="3200" dirty="0" err="1"/>
              <a:t>obligations</a:t>
            </a:r>
            <a:r>
              <a:rPr lang="nl-NL" sz="3200" dirty="0"/>
              <a:t>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C3F855-0638-470B-BC8B-19B199E8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Negative obligations (prohibition to discriminate)</a:t>
            </a:r>
          </a:p>
          <a:p>
            <a:pPr lvl="1"/>
            <a:r>
              <a:rPr lang="en-US" dirty="0"/>
              <a:t>Equal Pay </a:t>
            </a:r>
          </a:p>
          <a:p>
            <a:pPr lvl="1"/>
            <a:r>
              <a:rPr lang="en-US" dirty="0"/>
              <a:t>Employment relations / professional education</a:t>
            </a:r>
          </a:p>
          <a:p>
            <a:pPr lvl="1"/>
            <a:r>
              <a:rPr lang="en-US" dirty="0"/>
              <a:t>Social benefits and social insurances related to paid work </a:t>
            </a:r>
          </a:p>
          <a:p>
            <a:pPr lvl="1"/>
            <a:r>
              <a:rPr lang="en-US" dirty="0"/>
              <a:t>Goods and services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Positive obligations (promoting equality)</a:t>
            </a:r>
          </a:p>
          <a:p>
            <a:pPr lvl="1"/>
            <a:r>
              <a:rPr lang="en-US" dirty="0"/>
              <a:t>Positive action</a:t>
            </a:r>
          </a:p>
          <a:p>
            <a:pPr lvl="1"/>
            <a:r>
              <a:rPr lang="en-US" dirty="0"/>
              <a:t>Protecting pregnancy and maternity</a:t>
            </a:r>
          </a:p>
          <a:p>
            <a:pPr lvl="1"/>
            <a:r>
              <a:rPr lang="en-US" dirty="0"/>
              <a:t>Work life balance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u="sng" dirty="0"/>
              <a:t>Note: </a:t>
            </a:r>
          </a:p>
          <a:p>
            <a:pPr lvl="1">
              <a:buFontTx/>
              <a:buChar char="-"/>
            </a:pPr>
            <a:r>
              <a:rPr lang="en-US" dirty="0"/>
              <a:t>no clear division between negative and positive obligations</a:t>
            </a:r>
          </a:p>
          <a:p>
            <a:pPr lvl="1">
              <a:buFontTx/>
              <a:buChar char="-"/>
            </a:pPr>
            <a:r>
              <a:rPr lang="en-US" dirty="0"/>
              <a:t>Limited to the scope of EU law as such</a:t>
            </a:r>
          </a:p>
          <a:p>
            <a:pPr marL="457200" lvl="1" indent="0">
              <a:buNone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93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BB771-FD19-B63E-5EF1-7ECCD6EF6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E5AD0F6D-39C6-9631-CE7C-FB33FB926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6" name="Freeform: Shape 9225">
            <a:extLst>
              <a:ext uri="{FF2B5EF4-FFF2-40B4-BE49-F238E27FC236}">
                <a16:creationId xmlns:a16="http://schemas.microsoft.com/office/drawing/2014/main" id="{094DE01F-B434-070E-F5F6-07BBBAECE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026FFDA1-F865-8CF3-E6C9-39FA91EE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+mn-lt"/>
              </a:rPr>
              <a:t>Concept of ‘gender’ in EU law</a:t>
            </a:r>
          </a:p>
        </p:txBody>
      </p:sp>
      <p:sp>
        <p:nvSpPr>
          <p:cNvPr id="9228" name="Arc 9227">
            <a:extLst>
              <a:ext uri="{FF2B5EF4-FFF2-40B4-BE49-F238E27FC236}">
                <a16:creationId xmlns:a16="http://schemas.microsoft.com/office/drawing/2014/main" id="{5450D0A9-FB8C-F5E7-0288-2957B573C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1C42AFF-5BEB-94C5-C4EF-4D8FA754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GB" dirty="0"/>
              <a:t>Gender is not defined. ‘Sex’ and ‘gender’ are used interchangeably </a:t>
            </a:r>
          </a:p>
          <a:p>
            <a:r>
              <a:rPr lang="en-GB" dirty="0"/>
              <a:t>EU law took important steps in challenging the social construction of sex. Landmark cases:</a:t>
            </a:r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i="1" dirty="0"/>
              <a:t> </a:t>
            </a:r>
            <a:r>
              <a:rPr lang="en-GB" dirty="0">
                <a:solidFill>
                  <a:schemeClr val="accent6"/>
                </a:solidFill>
              </a:rPr>
              <a:t>ECJ </a:t>
            </a:r>
            <a:r>
              <a:rPr lang="en-GB" i="1" dirty="0">
                <a:solidFill>
                  <a:schemeClr val="accent6"/>
                </a:solidFill>
              </a:rPr>
              <a:t>Dekker (1990)</a:t>
            </a:r>
            <a:r>
              <a:rPr lang="en-GB" dirty="0">
                <a:solidFill>
                  <a:schemeClr val="accent6"/>
                </a:solidFill>
              </a:rPr>
              <a:t>: </a:t>
            </a:r>
            <a:r>
              <a:rPr lang="en-GB" dirty="0"/>
              <a:t>pregnancy discrimination = sex discrimination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>
                <a:solidFill>
                  <a:schemeClr val="accent6"/>
                </a:solidFill>
              </a:rPr>
              <a:t>ECJ </a:t>
            </a:r>
            <a:r>
              <a:rPr lang="en-GB" i="1" dirty="0">
                <a:solidFill>
                  <a:schemeClr val="accent6"/>
                </a:solidFill>
              </a:rPr>
              <a:t>P/S (1996): </a:t>
            </a:r>
            <a:r>
              <a:rPr lang="en-GB" dirty="0"/>
              <a:t>Prohibition of sex discrimination includes gender reassignment, (also implies a recognition that sex is not static)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2"/>
                </a:solidFill>
              </a:rPr>
              <a:t>&gt; but:  Sexual orientation separate &amp; EU law still anchored in m/f dichotomy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CEA12-8423-6CBF-E730-99F3ADB6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Concept of equality in EU gender equality law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85F2-BC4C-D768-03FA-6772D85E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sz="2600" dirty="0">
                <a:solidFill>
                  <a:schemeClr val="accent6"/>
                </a:solidFill>
              </a:rPr>
              <a:t>Formal equality</a:t>
            </a:r>
            <a:r>
              <a:rPr lang="en-US" sz="2600" b="0" dirty="0"/>
              <a:t>: treating likes alike</a:t>
            </a:r>
          </a:p>
          <a:p>
            <a:endParaRPr lang="en-US" sz="2600" b="0" dirty="0"/>
          </a:p>
          <a:p>
            <a:r>
              <a:rPr lang="en-US" sz="2600" dirty="0">
                <a:solidFill>
                  <a:schemeClr val="accent6"/>
                </a:solidFill>
              </a:rPr>
              <a:t>Substantive equality</a:t>
            </a:r>
            <a:r>
              <a:rPr lang="en-US" sz="2600" b="0" dirty="0"/>
              <a:t>: de facto equality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b="0" dirty="0"/>
              <a:t>Asymmetric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b="0" dirty="0"/>
              <a:t>equality of opportunity / equality of results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600" b="0" dirty="0"/>
              <a:t>Positive </a:t>
            </a:r>
            <a:r>
              <a:rPr lang="en-US" sz="2600" dirty="0"/>
              <a:t>action</a:t>
            </a:r>
            <a:endParaRPr lang="en-US" sz="2600" b="0" dirty="0"/>
          </a:p>
          <a:p>
            <a:pPr marL="0" indent="0">
              <a:buNone/>
              <a:defRPr/>
            </a:pPr>
            <a:r>
              <a:rPr lang="en-US" sz="2600" dirty="0"/>
              <a:t>e.g.: C-136/95, </a:t>
            </a:r>
            <a:r>
              <a:rPr lang="en-US" sz="2600" i="1" dirty="0"/>
              <a:t>Thibault</a:t>
            </a:r>
            <a:r>
              <a:rPr lang="en-US" sz="2600" dirty="0"/>
              <a:t> (1998): ‘the result pursued by the Directive is substantive, not formal, equality.’ (par. 26).</a:t>
            </a:r>
            <a:endParaRPr lang="en-US" sz="2600" b="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EU law contains spectrum of equality concepts, but formal equality remains dominant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09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1098F-2F3D-3015-4E46-3205B210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1B3C45-ABB1-40E7-A4D7-F19B5C48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21069B-D926-1894-99AA-D00FF198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9DA9B-F973-9286-7CA1-DD0C790A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153572"/>
            <a:ext cx="3630059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Forms of discrimination recognized in EU gender equality law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5BC23F3-DF0E-AF71-BDBB-698B2AF3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545E-AA99-CB2C-506A-A309BB7F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1">
              <a:buFont typeface="Wingdings" charset="0"/>
              <a:buChar char="Ø"/>
            </a:pPr>
            <a:r>
              <a:rPr lang="nl-NL" dirty="0"/>
              <a:t>Direct </a:t>
            </a:r>
            <a:r>
              <a:rPr lang="nl-NL" dirty="0" err="1"/>
              <a:t>discrimination</a:t>
            </a:r>
            <a:endParaRPr lang="nl-NL" dirty="0"/>
          </a:p>
          <a:p>
            <a:pPr lvl="1">
              <a:buFont typeface="Wingdings" charset="0"/>
              <a:buChar char="Ø"/>
            </a:pPr>
            <a:r>
              <a:rPr lang="nl-NL" dirty="0"/>
              <a:t>Indirect </a:t>
            </a:r>
            <a:r>
              <a:rPr lang="nl-NL" dirty="0" err="1"/>
              <a:t>discrimination</a:t>
            </a:r>
            <a:endParaRPr lang="nl-NL" dirty="0"/>
          </a:p>
          <a:p>
            <a:pPr lvl="1">
              <a:buFont typeface="Wingdings" charset="0"/>
              <a:buChar char="Ø"/>
            </a:pPr>
            <a:r>
              <a:rPr lang="nl-NL" dirty="0"/>
              <a:t>(</a:t>
            </a:r>
            <a:r>
              <a:rPr lang="nl-NL" dirty="0" err="1"/>
              <a:t>Sexual</a:t>
            </a:r>
            <a:r>
              <a:rPr lang="nl-NL" dirty="0"/>
              <a:t>) </a:t>
            </a:r>
            <a:r>
              <a:rPr lang="nl-NL" dirty="0" err="1"/>
              <a:t>harassment</a:t>
            </a:r>
            <a:endParaRPr lang="nl-NL" dirty="0"/>
          </a:p>
          <a:p>
            <a:pPr lvl="1">
              <a:buFont typeface="Wingdings" charset="0"/>
              <a:buChar char="Ø"/>
            </a:pPr>
            <a:r>
              <a:rPr lang="nl-NL" dirty="0" err="1"/>
              <a:t>Victimization</a:t>
            </a:r>
            <a:r>
              <a:rPr lang="nl-NL" dirty="0"/>
              <a:t> (= </a:t>
            </a:r>
            <a:r>
              <a:rPr lang="nl-NL" dirty="0" err="1"/>
              <a:t>retaliation</a:t>
            </a:r>
            <a:r>
              <a:rPr lang="nl-NL" dirty="0"/>
              <a:t>)</a:t>
            </a:r>
          </a:p>
          <a:p>
            <a:pPr lvl="1">
              <a:buFont typeface="Wingdings" charset="0"/>
              <a:buChar char="Ø"/>
            </a:pPr>
            <a:r>
              <a:rPr lang="nl-NL" dirty="0" err="1"/>
              <a:t>Instruction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discriminate</a:t>
            </a:r>
            <a:endParaRPr lang="nl-NL" dirty="0"/>
          </a:p>
          <a:p>
            <a:pPr lvl="1">
              <a:buFont typeface="Wingdings" charset="0"/>
              <a:buChar char="Ø"/>
            </a:pPr>
            <a:r>
              <a:rPr lang="nl-NL" dirty="0" err="1"/>
              <a:t>Discrimination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association</a:t>
            </a:r>
            <a:endParaRPr lang="nl-NL" dirty="0"/>
          </a:p>
          <a:p>
            <a:pPr lvl="1">
              <a:buFont typeface="Wingdings" charset="0"/>
              <a:buChar char="Ø"/>
            </a:pPr>
            <a:r>
              <a:rPr lang="nl-NL" dirty="0" err="1"/>
              <a:t>Intersectional</a:t>
            </a:r>
            <a:r>
              <a:rPr lang="nl-NL" dirty="0"/>
              <a:t> </a:t>
            </a:r>
            <a:r>
              <a:rPr lang="nl-NL" dirty="0" err="1"/>
              <a:t>discrimination</a:t>
            </a:r>
            <a:endParaRPr lang="nl-NL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225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6379C-EF61-403F-A877-42F9C0C0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99200"/>
            <a:ext cx="6149789" cy="1220619"/>
          </a:xfrm>
        </p:spPr>
        <p:txBody>
          <a:bodyPr anchor="t">
            <a:normAutofit/>
          </a:bodyPr>
          <a:lstStyle/>
          <a:p>
            <a:r>
              <a:rPr lang="en-US" sz="3200"/>
              <a:t>Direct discrimination - definition</a:t>
            </a:r>
            <a:br>
              <a:rPr lang="en-US" sz="3200"/>
            </a:br>
            <a:endParaRPr lang="nl-NL" sz="3200"/>
          </a:p>
        </p:txBody>
      </p:sp>
      <p:pic>
        <p:nvPicPr>
          <p:cNvPr id="4" name="Picture 1" descr="A cartoon of a pregnant person and a person&#10;&#10;Description automatically generated">
            <a:extLst>
              <a:ext uri="{FF2B5EF4-FFF2-40B4-BE49-F238E27FC236}">
                <a16:creationId xmlns:a16="http://schemas.microsoft.com/office/drawing/2014/main" id="{E34B14D7-60CA-41D1-8BA3-03EDF5616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2" b="14066"/>
          <a:stretch>
            <a:fillRect/>
          </a:stretch>
        </p:blipFill>
        <p:spPr bwMode="auto">
          <a:xfrm>
            <a:off x="878183" y="838200"/>
            <a:ext cx="5969060" cy="393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8BC200-CFA3-C21D-9306-5C7BA01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191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3D9E3-CF1D-4AAC-81D8-8EE39B07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202" y="1143000"/>
            <a:ext cx="3929558" cy="49624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b="1" i="1" dirty="0"/>
              <a:t> ‘direct </a:t>
            </a:r>
            <a:r>
              <a:rPr lang="nl-NL" sz="2000" b="1" i="1" dirty="0" err="1"/>
              <a:t>discrimination</a:t>
            </a:r>
            <a:r>
              <a:rPr lang="nl-NL" sz="2000" b="1" i="1" dirty="0"/>
              <a:t>’</a:t>
            </a:r>
            <a:r>
              <a:rPr lang="nl-NL" sz="2000" i="1" dirty="0"/>
              <a:t>: </a:t>
            </a:r>
            <a:r>
              <a:rPr lang="nl-NL" sz="2000" i="1" dirty="0" err="1"/>
              <a:t>where</a:t>
            </a:r>
            <a:r>
              <a:rPr lang="nl-NL" sz="2000" i="1" dirty="0"/>
              <a:t> </a:t>
            </a:r>
            <a:r>
              <a:rPr lang="nl-NL" sz="2000" i="1" dirty="0" err="1"/>
              <a:t>one</a:t>
            </a:r>
            <a:r>
              <a:rPr lang="nl-NL" sz="2000" i="1" dirty="0"/>
              <a:t> person is </a:t>
            </a:r>
            <a:r>
              <a:rPr lang="nl-NL" sz="2000" i="1" dirty="0" err="1"/>
              <a:t>treated</a:t>
            </a:r>
            <a:r>
              <a:rPr lang="nl-NL" sz="2000" i="1" dirty="0"/>
              <a:t> </a:t>
            </a:r>
            <a:r>
              <a:rPr lang="nl-NL" sz="2000" i="1" dirty="0" err="1"/>
              <a:t>less</a:t>
            </a:r>
            <a:r>
              <a:rPr lang="nl-NL" sz="2000" i="1" dirty="0"/>
              <a:t> </a:t>
            </a:r>
            <a:r>
              <a:rPr lang="nl-NL" sz="2000" i="1" dirty="0" err="1"/>
              <a:t>favourably</a:t>
            </a:r>
            <a:r>
              <a:rPr lang="nl-NL" sz="2000" i="1" dirty="0"/>
              <a:t> on </a:t>
            </a:r>
            <a:r>
              <a:rPr lang="nl-NL" sz="2000" i="1" dirty="0" err="1"/>
              <a:t>grounds</a:t>
            </a:r>
            <a:r>
              <a:rPr lang="nl-NL" sz="2000" i="1" dirty="0"/>
              <a:t> of </a:t>
            </a:r>
            <a:r>
              <a:rPr lang="nl-NL" sz="2000" i="1" dirty="0" err="1"/>
              <a:t>sex</a:t>
            </a:r>
            <a:r>
              <a:rPr lang="nl-NL" sz="2000" i="1" dirty="0"/>
              <a:t> </a:t>
            </a:r>
            <a:r>
              <a:rPr lang="nl-NL" sz="2000" i="1" dirty="0" err="1"/>
              <a:t>than</a:t>
            </a:r>
            <a:r>
              <a:rPr lang="nl-NL" sz="2000" i="1" dirty="0"/>
              <a:t> </a:t>
            </a:r>
            <a:r>
              <a:rPr lang="nl-NL" sz="2000" i="1" dirty="0" err="1"/>
              <a:t>another</a:t>
            </a:r>
            <a:r>
              <a:rPr lang="nl-NL" sz="2000" i="1" dirty="0"/>
              <a:t> is, has been or </a:t>
            </a:r>
            <a:r>
              <a:rPr lang="nl-NL" sz="2000" i="1" dirty="0" err="1"/>
              <a:t>would</a:t>
            </a:r>
            <a:r>
              <a:rPr lang="nl-NL" sz="2000" i="1" dirty="0"/>
              <a:t> </a:t>
            </a:r>
            <a:r>
              <a:rPr lang="nl-NL" sz="2000" i="1" dirty="0" err="1"/>
              <a:t>be</a:t>
            </a:r>
            <a:r>
              <a:rPr lang="nl-NL" sz="2000" i="1" dirty="0"/>
              <a:t> </a:t>
            </a:r>
            <a:r>
              <a:rPr lang="nl-NL" sz="2000" i="1" dirty="0" err="1"/>
              <a:t>treated</a:t>
            </a:r>
            <a:r>
              <a:rPr lang="nl-NL" sz="2000" i="1" dirty="0"/>
              <a:t> in a </a:t>
            </a:r>
            <a:r>
              <a:rPr lang="nl-NL" sz="2000" i="1" dirty="0" err="1"/>
              <a:t>comparable</a:t>
            </a:r>
            <a:r>
              <a:rPr lang="nl-NL" sz="2000" i="1" dirty="0"/>
              <a:t> </a:t>
            </a:r>
            <a:r>
              <a:rPr lang="nl-NL" sz="2000" i="1" dirty="0" err="1"/>
              <a:t>situation</a:t>
            </a:r>
            <a:r>
              <a:rPr lang="nl-NL" sz="2000" i="1" dirty="0"/>
              <a:t>;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Elements:</a:t>
            </a:r>
          </a:p>
          <a:p>
            <a:pPr marL="633222" indent="-514350">
              <a:buAutoNum type="arabicPeriod"/>
            </a:pPr>
            <a:r>
              <a:rPr lang="en-US" sz="2000" dirty="0"/>
              <a:t>Less </a:t>
            </a:r>
            <a:r>
              <a:rPr lang="en-US" sz="2000" dirty="0" err="1"/>
              <a:t>favourable</a:t>
            </a:r>
            <a:r>
              <a:rPr lang="en-US" sz="2000" dirty="0"/>
              <a:t> treatment </a:t>
            </a:r>
          </a:p>
          <a:p>
            <a:pPr marL="633222" indent="-514350">
              <a:buAutoNum type="arabicPeriod"/>
            </a:pPr>
            <a:r>
              <a:rPr lang="en-US" sz="2000" dirty="0"/>
              <a:t>On grounds of sex</a:t>
            </a:r>
          </a:p>
          <a:p>
            <a:pPr marL="633222" indent="-514350">
              <a:buAutoNum type="arabicPeriod"/>
            </a:pPr>
            <a:r>
              <a:rPr lang="en-US" sz="2000" dirty="0"/>
              <a:t>Comparability ( is problematic)</a:t>
            </a:r>
          </a:p>
          <a:p>
            <a:pPr marL="633222" indent="-514350">
              <a:buAutoNum type="arabicPeriod"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Direct sex discrimination cannot be justified, unless a legislative exception applies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9793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FE64C-CC2B-6B84-D500-CA6E71B1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Indirect discrimination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444A622-C69B-49D9-4418-E6744CB8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24"/>
          <a:stretch>
            <a:fillRect/>
          </a:stretch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23A53F3-4D83-24FE-807E-D3746A02CE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9" r="1" b="1"/>
          <a:stretch>
            <a:fillRect/>
          </a:stretch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5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8202" name="Rectangle 8201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3" name="Rectangle 8202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FDFA5-1498-41AE-930B-BA36F058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Outline</a:t>
            </a:r>
            <a:endParaRPr lang="en-US" sz="4000" b="1" kern="1200"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Today marks Human Rights... - Women's Health Loddon Mallee | Facebook">
            <a:extLst>
              <a:ext uri="{FF2B5EF4-FFF2-40B4-BE49-F238E27FC236}">
                <a16:creationId xmlns:a16="http://schemas.microsoft.com/office/drawing/2014/main" id="{FC2780A6-2B2E-5545-BCE8-1B8D9D197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b="21782"/>
          <a:stretch/>
        </p:blipFill>
        <p:spPr bwMode="auto">
          <a:xfrm>
            <a:off x="914401" y="806615"/>
            <a:ext cx="4389120" cy="25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820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omen's Rights are Human Rights,' 25 years on">
            <a:extLst>
              <a:ext uri="{FF2B5EF4-FFF2-40B4-BE49-F238E27FC236}">
                <a16:creationId xmlns:a16="http://schemas.microsoft.com/office/drawing/2014/main" id="{9B2149FD-C938-6D49-88A6-212478193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6"/>
          <a:stretch/>
        </p:blipFill>
        <p:spPr bwMode="auto">
          <a:xfrm>
            <a:off x="1473174" y="3575074"/>
            <a:ext cx="3271573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A8DC14-4B48-4500-883E-44CAFD03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786" y="2508105"/>
            <a:ext cx="5408813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Historical development of EU Gender Equality Law </a:t>
            </a:r>
          </a:p>
          <a:p>
            <a:pPr marL="457200" indent="-457200">
              <a:buAutoNum type="arabicPeriod"/>
            </a:pPr>
            <a:r>
              <a:rPr lang="en-US" sz="2000" dirty="0"/>
              <a:t>Core concepts and their challenges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Gender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Equality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Discrimination</a:t>
            </a:r>
          </a:p>
          <a:p>
            <a:pPr marL="457200" indent="-457200">
              <a:buAutoNum type="arabicPeriod"/>
            </a:pPr>
            <a:r>
              <a:rPr lang="en-US" sz="2000" dirty="0"/>
              <a:t>Achievements and 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54923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C957-AE34-4BCF-B81D-1700AC0B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Indirect discrimination  - definition 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CB164-1125-4BB3-8E5B-A08744DD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0" i="1" dirty="0">
                <a:solidFill>
                  <a:srgbClr val="C00000"/>
                </a:solidFill>
              </a:rPr>
              <a:t>‘where an apparently neutral provision, criterion or practice would put persons of one sex at a particular disadvantage compared with persons of the other sex, unless that provision, criterion or practice is objectively justified by a legitimate aim and the means of achieving that aim are appropriate and necessary’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0" dirty="0">
                <a:latin typeface="Helvetica" panose="020B0604020202020204" pitchFamily="34" charset="0"/>
                <a:cs typeface="Helvetica" panose="020B0604020202020204" pitchFamily="34" charset="0"/>
              </a:rPr>
              <a:t>Focus in on impact/effect in practice</a:t>
            </a:r>
          </a:p>
          <a:p>
            <a:pPr marL="3486150" lvl="6" indent="-514350">
              <a:buFont typeface="+mj-lt"/>
              <a:buAutoNum type="arabicPeriod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Apparent neutrality</a:t>
            </a:r>
          </a:p>
          <a:p>
            <a:pPr marL="3486150" lvl="6" indent="-514350">
              <a:buFont typeface="+mj-lt"/>
              <a:buAutoNum type="arabicPeriod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Particular disadvantage</a:t>
            </a:r>
          </a:p>
          <a:p>
            <a:pPr marL="3486150" lvl="6" indent="-514350">
              <a:buFont typeface="+mj-lt"/>
              <a:buAutoNum type="arabicPeriod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(Absence of) Objective Justification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6C72-58A3-4B83-B88F-31E70678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7067B-A8E1-40CE-A212-7F8A877E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46020-8D7D-4EF8-B5FF-539D9500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479488-2F5F-4C6C-AAFE-E38B63823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85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ping Indirect Discrimination in the Constitutional Framework of Equality  and Non-Discrimination – Law School Policy Review">
            <a:extLst>
              <a:ext uri="{FF2B5EF4-FFF2-40B4-BE49-F238E27FC236}">
                <a16:creationId xmlns:a16="http://schemas.microsoft.com/office/drawing/2014/main" id="{0576E9D6-54C4-933F-DC11-42A912B0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>
            <a:fillRect/>
          </a:stretch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scrimination against Part-Time Workers | Didlaw">
            <a:extLst>
              <a:ext uri="{FF2B5EF4-FFF2-40B4-BE49-F238E27FC236}">
                <a16:creationId xmlns:a16="http://schemas.microsoft.com/office/drawing/2014/main" id="{73AAEB6A-03D6-BDC7-5ED4-B36C089D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"/>
          <a:stretch>
            <a:fillRect/>
          </a:stretch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2B3C4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5EF33-BCE6-6F98-D2FB-1E20007B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(Sexual) Harassment</a:t>
            </a:r>
          </a:p>
        </p:txBody>
      </p:sp>
      <p:pic>
        <p:nvPicPr>
          <p:cNvPr id="4100" name="Picture 4" descr="1 in 3 women were harassed at work.">
            <a:extLst>
              <a:ext uri="{FF2B5EF4-FFF2-40B4-BE49-F238E27FC236}">
                <a16:creationId xmlns:a16="http://schemas.microsoft.com/office/drawing/2014/main" id="{76C3FCD4-7DFD-89D3-4DF5-A261A9D50D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2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04B0-81C3-42DD-8217-2FB05AA5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Sexual harassment - definition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F961-E798-4A2C-A445-0B45286D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dirty="0"/>
          </a:p>
          <a:p>
            <a:r>
              <a:rPr lang="en-US" b="0" dirty="0">
                <a:solidFill>
                  <a:srgbClr val="C00000"/>
                </a:solidFill>
              </a:rPr>
              <a:t>‘sexual harassment’: </a:t>
            </a:r>
            <a:r>
              <a:rPr lang="en-US" b="0" dirty="0"/>
              <a:t>… any form of unwanted verbal, non-verbal or physical conduct of a sexual nature occurs, with the purpose or effect of violating the dignity of a person, in particular when creating an intimidating, hostile, degrading, humiliating or offensive environment;</a:t>
            </a:r>
          </a:p>
          <a:p>
            <a:pPr marL="0" indent="0">
              <a:buNone/>
            </a:pPr>
            <a:r>
              <a:rPr lang="en-US" b="0" dirty="0"/>
              <a:t>		1. Sexual nature</a:t>
            </a:r>
          </a:p>
          <a:p>
            <a:pPr marL="0" indent="0">
              <a:buNone/>
            </a:pPr>
            <a:r>
              <a:rPr lang="en-US" b="0" dirty="0"/>
              <a:t>		2. Dignity</a:t>
            </a:r>
          </a:p>
          <a:p>
            <a:pPr marL="0" indent="0">
              <a:buNone/>
            </a:pPr>
            <a:r>
              <a:rPr lang="en-US" b="0" dirty="0"/>
              <a:t>		3. Environment</a:t>
            </a:r>
          </a:p>
          <a:p>
            <a:pPr marL="0" indent="0">
              <a:buNone/>
            </a:pPr>
            <a:r>
              <a:rPr lang="en-US" b="0" dirty="0"/>
              <a:t>		</a:t>
            </a:r>
          </a:p>
          <a:p>
            <a:endParaRPr lang="en-US" b="0" dirty="0"/>
          </a:p>
          <a:p>
            <a:endParaRPr lang="en-US" b="0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3491-E958-42E0-BE6E-8825E78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A017-EAB7-4AE3-8A80-4313672F9A79}" type="datetime4">
              <a:rPr lang="en-GB" smtClean="0">
                <a:solidFill>
                  <a:prstClr val="black"/>
                </a:solidFill>
              </a:rPr>
              <a:pPr/>
              <a:t>27 October 2025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391D-B140-4A02-8D21-F34FB0FD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936C0-BFB6-44E9-96A7-C1613A92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7CD1DE-43DC-4852-B47B-C570AAE187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37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29CB2-5175-7304-240F-88033D70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6DEAB8-06DA-AEC6-6B04-D9A2CE47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(Sexual) Harassment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8B3AA-35F1-4D78-B15A-EAF882BC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comparator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Harassment and sexual harassment cannot be justified!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Not much case law from the CJEU yet, but more developments at national level (also due to more societal debate and recognition).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FDFA5-1498-41AE-930B-BA36F058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900" b="1"/>
              <a:t>Intersectional discrimination</a:t>
            </a:r>
            <a:endParaRPr lang="en-US" sz="29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8DC14-4B48-4500-883E-44CAFD03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1400" dirty="0"/>
              <a:t>CEDAW, </a:t>
            </a:r>
            <a:r>
              <a:rPr lang="en-US" sz="1400" dirty="0"/>
              <a:t>GR 28, par. 18: </a:t>
            </a:r>
            <a:br>
              <a:rPr lang="en-US" sz="1400" dirty="0"/>
            </a:br>
            <a:r>
              <a:rPr lang="en-US" sz="1400" dirty="0"/>
              <a:t>‘the discrimination of women based on sex and gender is </a:t>
            </a:r>
            <a:r>
              <a:rPr lang="en-US" sz="1400" i="1" dirty="0"/>
              <a:t>inextricably linked </a:t>
            </a:r>
            <a:r>
              <a:rPr lang="en-US" sz="1400" dirty="0"/>
              <a:t>with other factors that affect women, such as race ethnicity, religion or belief, health, status, age, class, caste, sexual orientation and gender identity’.</a:t>
            </a:r>
          </a:p>
          <a:p>
            <a:pPr marL="0" indent="0">
              <a:buNone/>
            </a:pPr>
            <a:r>
              <a:rPr lang="en-US" sz="1400" dirty="0"/>
              <a:t>-Very limited presence in EU law &gt;problematic  ‘headscarf’ cases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- First legislative reference in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Pay Transparency Directive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of 2023, Article 2E: ‘ d</a:t>
            </a:r>
            <a:r>
              <a:rPr lang="en-AU" sz="1400" dirty="0" err="1">
                <a:effectLst/>
                <a:ea typeface="Times New Roman" panose="02020603050405020304" pitchFamily="18" charset="0"/>
              </a:rPr>
              <a:t>iscrimination</a:t>
            </a:r>
            <a:r>
              <a:rPr lang="en-AU" sz="1400" dirty="0">
                <a:effectLst/>
                <a:ea typeface="Times New Roman" panose="02020603050405020304" pitchFamily="18" charset="0"/>
              </a:rPr>
              <a:t> based on a combination of sex and any other ground or grounds of discrimination protected under Directives 2000/43/EC or 2000/78/EC</a:t>
            </a:r>
            <a:r>
              <a:rPr lang="en-US" sz="1400" dirty="0">
                <a:ea typeface="Times New Roman" panose="02020603050405020304" pitchFamily="18" charset="0"/>
              </a:rPr>
              <a:t>’</a:t>
            </a:r>
            <a:r>
              <a:rPr lang="en-US" sz="14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effectLst/>
              </a:rPr>
              <a:t>See also the </a:t>
            </a:r>
            <a:r>
              <a:rPr lang="en-US" sz="1400" dirty="0"/>
              <a:t>preamble</a:t>
            </a:r>
            <a:r>
              <a:rPr lang="en-US" sz="1400" dirty="0">
                <a:effectLst/>
              </a:rPr>
              <a:t>!</a:t>
            </a:r>
            <a:br>
              <a:rPr lang="en-US" sz="1400" dirty="0"/>
            </a:br>
            <a:endParaRPr lang="en-GB" sz="1400" dirty="0"/>
          </a:p>
          <a:p>
            <a:pPr marL="457200" indent="-457200">
              <a:buAutoNum type="arabicPeriod"/>
            </a:pPr>
            <a:endParaRPr lang="en-US" sz="1400" dirty="0"/>
          </a:p>
        </p:txBody>
      </p:sp>
      <p:pic>
        <p:nvPicPr>
          <p:cNvPr id="4" name="Content Placeholder 7" descr="intersectionality.png">
            <a:extLst>
              <a:ext uri="{FF2B5EF4-FFF2-40B4-BE49-F238E27FC236}">
                <a16:creationId xmlns:a16="http://schemas.microsoft.com/office/drawing/2014/main" id="{98780F37-D545-9326-5E3A-F09D912F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3464" b="-2"/>
          <a:stretch>
            <a:fillRect/>
          </a:stretch>
        </p:blipFill>
        <p:spPr bwMode="auto">
          <a:xfrm>
            <a:off x="6324599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ntersectionality in the Business School Experience Research Study |  Bentley University">
            <a:extLst>
              <a:ext uri="{FF2B5EF4-FFF2-40B4-BE49-F238E27FC236}">
                <a16:creationId xmlns:a16="http://schemas.microsoft.com/office/drawing/2014/main" id="{4F9FF0AE-5084-E3DD-BAA1-4DA7B836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r="5174" b="3"/>
          <a:stretch>
            <a:fillRect/>
          </a:stretch>
        </p:blipFill>
        <p:spPr bwMode="auto">
          <a:xfrm>
            <a:off x="6324590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FDFA5-1498-41AE-930B-BA36F058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Structural discrimination: not (yet?) in EU law</a:t>
            </a:r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Utrecht Gender Studies statement #blacklivesmatter – Netherlands Research  School of Genderstudies">
            <a:extLst>
              <a:ext uri="{FF2B5EF4-FFF2-40B4-BE49-F238E27FC236}">
                <a16:creationId xmlns:a16="http://schemas.microsoft.com/office/drawing/2014/main" id="{CF423EDD-06A9-466F-C2CD-AAEDB4FD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37734"/>
            <a:ext cx="4777381" cy="32127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A8DC14-4B48-4500-883E-44CAFD03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/>
              <a:t>‘[S]</a:t>
            </a:r>
            <a:r>
              <a:rPr lang="en-GB" sz="1800" dirty="0" err="1"/>
              <a:t>tructural</a:t>
            </a:r>
            <a:r>
              <a:rPr lang="en-GB" sz="1800" dirty="0"/>
              <a:t> or systemic discrimination refers to the set of norms, rules, routines, patterns, attitudes, and standards of </a:t>
            </a:r>
            <a:r>
              <a:rPr lang="en-GB" sz="1800" dirty="0" err="1"/>
              <a:t>behavior</a:t>
            </a:r>
            <a:r>
              <a:rPr lang="en-GB" sz="1800" dirty="0"/>
              <a:t>, both de jure and de facto, that give rise to a situation of inferiority and exclusion against a group of persons in a generalized sense, with these traits perpetuated over time and even generations. In other words, these are not isolated, sporadic, or episodic cases; rather it is discrimination that emerges from a historical, socioeconomic, and cultural context. Its generalized nature refers to its quantitative aspect, i.e., the large-scale nature of the problem, whereas it’s systemic nature refers to the way decisions, practices, policies, and the culture of a society are adopted. From this viewpoint, structural discrimination </a:t>
            </a:r>
            <a:r>
              <a:rPr lang="en-GB" sz="1800" i="1" dirty="0"/>
              <a:t>does not have a strict or narrow definition</a:t>
            </a:r>
            <a:r>
              <a:rPr lang="en-GB" sz="1800" dirty="0"/>
              <a:t>.’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(IACHR Compendium, p. 31)</a:t>
            </a:r>
          </a:p>
          <a:p>
            <a:br>
              <a:rPr lang="en-US" sz="1500" dirty="0"/>
            </a:br>
            <a:endParaRPr lang="en-GB" sz="1500" dirty="0"/>
          </a:p>
          <a:p>
            <a:pPr marL="457200" indent="-457200">
              <a:buAutoNum type="arabicPeriod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247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white light bulbs with one large yellow light bulb drawn on a black surface">
            <a:extLst>
              <a:ext uri="{FF2B5EF4-FFF2-40B4-BE49-F238E27FC236}">
                <a16:creationId xmlns:a16="http://schemas.microsoft.com/office/drawing/2014/main" id="{8A1E86A4-144C-1A78-0A60-7F2A09D1AE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28" r="-1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7196F4-8689-D3E9-A2AD-62768BE9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Achievements and ideas for the future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55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6630C3-23E2-FB83-149C-7243B82A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Achievements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C6962-C8AD-3691-BC2E-C0931169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1700"/>
              <a:t>Assessment depends on one’s perspective: internal (‘law in the books’) or external (‘societal role of law’) viewpoint </a:t>
            </a:r>
          </a:p>
          <a:p>
            <a:r>
              <a:rPr lang="en-US" sz="1700"/>
              <a:t>Probably main achievement: impact on development of equality law at national level (for more info see </a:t>
            </a:r>
            <a:r>
              <a:rPr lang="en-US" sz="1700">
                <a:hlinkClick r:id="rId3"/>
              </a:rPr>
              <a:t>www.equalitylaw.eu</a:t>
            </a:r>
            <a:r>
              <a:rPr lang="en-US" sz="1700"/>
              <a:t>!)</a:t>
            </a:r>
          </a:p>
          <a:p>
            <a:r>
              <a:rPr lang="en-US" sz="1700"/>
              <a:t>Expanding reach: from equal pay to so much more</a:t>
            </a:r>
          </a:p>
          <a:p>
            <a:r>
              <a:rPr lang="en-US" sz="1700"/>
              <a:t>Specific points:</a:t>
            </a:r>
          </a:p>
          <a:p>
            <a:pPr lvl="1"/>
            <a:r>
              <a:rPr lang="en-US" sz="1700"/>
              <a:t>Strong protection against sex discrimination in employment and other areas.</a:t>
            </a:r>
          </a:p>
          <a:p>
            <a:pPr lvl="1"/>
            <a:r>
              <a:rPr lang="en-US" sz="1700"/>
              <a:t>Recognition </a:t>
            </a:r>
          </a:p>
          <a:p>
            <a:pPr lvl="1"/>
            <a:endParaRPr lang="en-US" sz="1700"/>
          </a:p>
          <a:p>
            <a:pPr lvl="1"/>
            <a:endParaRPr lang="en-US" sz="1700"/>
          </a:p>
          <a:p>
            <a:endParaRPr lang="en-US" sz="1700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The Charter of Fundamental Rights of the EU at 10: Foundations, Achievements  and Challenges">
            <a:extLst>
              <a:ext uri="{FF2B5EF4-FFF2-40B4-BE49-F238E27FC236}">
                <a16:creationId xmlns:a16="http://schemas.microsoft.com/office/drawing/2014/main" id="{71638180-EAAD-B052-6433-BB348DE5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2062325"/>
            <a:ext cx="4170530" cy="27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04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9" name="Rectangle 922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30" name="Arc 9229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DFD63D-9C80-9A70-20C2-E006A322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/>
              <a:t>Looking forward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194A9-6872-ED26-7529-6EF12078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000"/>
              <a:t>EU Gender Equality Law is entering a new area</a:t>
            </a:r>
          </a:p>
          <a:p>
            <a:r>
              <a:rPr lang="en-US" sz="2000"/>
              <a:t>Overarching challenge: how </a:t>
            </a:r>
            <a:r>
              <a:rPr lang="en-GB" sz="2000"/>
              <a:t>to develop law capable of reaching structural forms of inequality?</a:t>
            </a:r>
          </a:p>
          <a:p>
            <a:r>
              <a:rPr lang="en-GB" sz="2000"/>
              <a:t>Deepening current norms &gt; e.g. prohibition of indirect discrimination and prohibition of</a:t>
            </a:r>
            <a:r>
              <a:rPr lang="en-US" sz="2000"/>
              <a:t> instruction to discriminate have more potential</a:t>
            </a:r>
          </a:p>
          <a:p>
            <a:r>
              <a:rPr lang="en-US" sz="2000"/>
              <a:t>Introducing new substantive norms? &gt; E.g. </a:t>
            </a:r>
            <a:r>
              <a:rPr lang="en-GB" sz="2000"/>
              <a:t>Explicitly recognizing the concepts of institutional and structural discrimination</a:t>
            </a:r>
            <a:r>
              <a:rPr lang="en-US" sz="2000"/>
              <a:t>. </a:t>
            </a:r>
          </a:p>
          <a:p>
            <a:r>
              <a:rPr lang="en-US" sz="2000"/>
              <a:t>New directive?</a:t>
            </a:r>
          </a:p>
        </p:txBody>
      </p:sp>
      <p:sp>
        <p:nvSpPr>
          <p:cNvPr id="9231" name="Oval 923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From the Heart: Reflecting Back and Looking Forward | The Cozy Apron">
            <a:extLst>
              <a:ext uri="{FF2B5EF4-FFF2-40B4-BE49-F238E27FC236}">
                <a16:creationId xmlns:a16="http://schemas.microsoft.com/office/drawing/2014/main" id="{800A671E-B659-DD27-3715-431E08D4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962" y="3342138"/>
            <a:ext cx="4221597" cy="2809280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aty of Rome - Wikipedia">
            <a:extLst>
              <a:ext uri="{FF2B5EF4-FFF2-40B4-BE49-F238E27FC236}">
                <a16:creationId xmlns:a16="http://schemas.microsoft.com/office/drawing/2014/main" id="{B2DE2562-5026-8AF4-224B-31A67B2F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2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861A5-8763-2BE3-0AD6-F975B05C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Historical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54AD6-26D7-A54E-6FF4-85E04413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2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EDB7-1A54-572E-E9E1-197308A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Grazie </a:t>
            </a:r>
            <a:r>
              <a:rPr lang="en-US" dirty="0" err="1">
                <a:solidFill>
                  <a:srgbClr val="FFFFFF"/>
                </a:solidFill>
              </a:rPr>
              <a:t>mille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D184-B13C-3B44-AC2D-8A5CC639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reach me at </a:t>
            </a:r>
            <a:r>
              <a:rPr lang="en-US" dirty="0">
                <a:hlinkClick r:id="rId3"/>
              </a:rPr>
              <a:t>a.s.h.timmer@uu.nl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A69C-ABF1-8F4B-B686-C7FC527A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4" y="499138"/>
            <a:ext cx="8348873" cy="191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Brief history of EU equality and non-discrimination law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B0BA55C-2AE2-6D4C-A9E3-CAA7F5A62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591847"/>
              </p:ext>
            </p:extLst>
          </p:nvPr>
        </p:nvGraphicFramePr>
        <p:xfrm>
          <a:off x="400051" y="1972614"/>
          <a:ext cx="10016430" cy="382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D9636-FF86-9E4F-9960-E9F437F1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FD036-CF7D-6448-B781-93DBB78B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F6EBA-BCAB-2248-BE2B-E4326386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F48A7C-ED8B-D842-BE28-5A893752A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nl-NL"/>
              <a:t>It all began with article 119 EEC Treaty (1957) – Equal Pay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E93C350-CC70-FADE-DA8E-1EF8B4792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r="3" b="3"/>
          <a:stretch>
            <a:fillRect/>
          </a:stretch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“Each Member State shall . . .  ensure  . . .the application of </a:t>
            </a:r>
            <a:r>
              <a:rPr lang="nl-NL" sz="2000" b="1"/>
              <a:t>the principle that men and women should receive equal pay for equal work</a:t>
            </a:r>
            <a:r>
              <a:rPr lang="nl-NL" sz="2000"/>
              <a:t>.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Background was purely economic: focus was on creating internal market</a:t>
            </a:r>
          </a:p>
          <a:p>
            <a:endParaRPr lang="nl-NL" sz="2000"/>
          </a:p>
          <a:p>
            <a:endParaRPr lang="nl-NL" sz="20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Gabrielle Defrenne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9E9E3D-0DAB-F45B-6723-EBEC4574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5672059"/>
            <a:ext cx="10109199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Facts: compulsory retirement of air hostess at age 40, employed by airline Sabena</a:t>
            </a:r>
          </a:p>
        </p:txBody>
      </p:sp>
      <p:pic>
        <p:nvPicPr>
          <p:cNvPr id="4" name="Tijdelijke aanduiding voor inhoud 3" descr="Unknown-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14749"/>
          <a:stretch>
            <a:fillRect/>
          </a:stretch>
        </p:blipFill>
        <p:spPr>
          <a:xfrm>
            <a:off x="20" y="3"/>
            <a:ext cx="4062634" cy="4172786"/>
          </a:xfrm>
          <a:prstGeom prst="rect">
            <a:avLst/>
          </a:prstGeom>
        </p:spPr>
      </p:pic>
      <p:pic>
        <p:nvPicPr>
          <p:cNvPr id="5" name="Afbeelding 4" descr="Unknown-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7"/>
          <a:stretch>
            <a:fillRect/>
          </a:stretch>
        </p:blipFill>
        <p:spPr>
          <a:xfrm>
            <a:off x="4061976" y="10"/>
            <a:ext cx="4062654" cy="4172778"/>
          </a:xfrm>
          <a:prstGeom prst="rect">
            <a:avLst/>
          </a:prstGeom>
        </p:spPr>
      </p:pic>
      <p:pic>
        <p:nvPicPr>
          <p:cNvPr id="1026" name="Picture 2" descr="Éliane Vogel-Polsky, Belgian lawyer who advocated equal rights and  opportunities. 👩⚖️ Born in 1926 in Ghent, after World War II she received  her doctorate in law, later pursued studies in law and">
            <a:extLst>
              <a:ext uri="{FF2B5EF4-FFF2-40B4-BE49-F238E27FC236}">
                <a16:creationId xmlns:a16="http://schemas.microsoft.com/office/drawing/2014/main" id="{1006B891-E43F-CF20-6603-77BFC895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" b="2"/>
          <a:stretch>
            <a:fillRect/>
          </a:stretch>
        </p:blipFill>
        <p:spPr bwMode="auto">
          <a:xfrm>
            <a:off x="8124630" y="-1"/>
            <a:ext cx="4067370" cy="41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8B3D-8B04-3C1F-DD7A-95F0A96F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Defrenne</a:t>
            </a:r>
            <a:r>
              <a:rPr lang="en-US" dirty="0"/>
              <a:t> cases were hugely important in development of EU (gender equality)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75BA-B318-3291-51FB-9CDFD974E4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Case 80/70 </a:t>
            </a:r>
            <a:r>
              <a:rPr lang="en-AU" b="1" i="1" dirty="0" err="1">
                <a:solidFill>
                  <a:schemeClr val="accent2"/>
                </a:solidFill>
              </a:rPr>
              <a:t>Defrenne</a:t>
            </a:r>
            <a:r>
              <a:rPr lang="en-AU" b="1" i="1" dirty="0">
                <a:solidFill>
                  <a:schemeClr val="accent2"/>
                </a:solidFill>
              </a:rPr>
              <a:t> I </a:t>
            </a:r>
            <a:r>
              <a:rPr lang="en-AU" b="1" dirty="0">
                <a:solidFill>
                  <a:schemeClr val="accent2"/>
                </a:solidFill>
              </a:rPr>
              <a:t>(1971)</a:t>
            </a:r>
          </a:p>
          <a:p>
            <a:pPr marL="171450" indent="-171450"/>
            <a:r>
              <a:rPr lang="en-AU" dirty="0"/>
              <a:t>Definition of pay under Art. 119 EEC</a:t>
            </a:r>
          </a:p>
          <a:p>
            <a:endParaRPr lang="en-AU" dirty="0"/>
          </a:p>
          <a:p>
            <a:r>
              <a:rPr lang="en-AU" b="1" dirty="0">
                <a:solidFill>
                  <a:schemeClr val="accent2"/>
                </a:solidFill>
              </a:rPr>
              <a:t>Case 43/75 </a:t>
            </a:r>
            <a:r>
              <a:rPr lang="en-AU" b="1" i="1" dirty="0" err="1">
                <a:solidFill>
                  <a:schemeClr val="accent2"/>
                </a:solidFill>
              </a:rPr>
              <a:t>Defrenne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b="1" i="1" dirty="0">
                <a:solidFill>
                  <a:schemeClr val="accent2"/>
                </a:solidFill>
              </a:rPr>
              <a:t>II</a:t>
            </a:r>
            <a:r>
              <a:rPr lang="en-AU" b="1" dirty="0">
                <a:solidFill>
                  <a:schemeClr val="accent2"/>
                </a:solidFill>
              </a:rPr>
              <a:t> (1976)</a:t>
            </a:r>
          </a:p>
          <a:p>
            <a:r>
              <a:rPr lang="en-AU" dirty="0"/>
              <a:t>Art. 119 EEC:</a:t>
            </a:r>
          </a:p>
          <a:p>
            <a:pPr marL="171450" indent="-171450"/>
            <a:r>
              <a:rPr lang="en-AU" dirty="0"/>
              <a:t>Both economic and </a:t>
            </a:r>
            <a:r>
              <a:rPr lang="en-AU" b="1" dirty="0"/>
              <a:t>social</a:t>
            </a:r>
            <a:r>
              <a:rPr lang="en-AU" dirty="0"/>
              <a:t> objective</a:t>
            </a:r>
          </a:p>
          <a:p>
            <a:pPr marL="171450" indent="-171450"/>
            <a:r>
              <a:rPr lang="en-AU" dirty="0"/>
              <a:t>Recognition of Direct effect</a:t>
            </a:r>
          </a:p>
          <a:p>
            <a:endParaRPr lang="en-AU" dirty="0"/>
          </a:p>
          <a:p>
            <a:r>
              <a:rPr lang="en-AU" b="1" dirty="0">
                <a:solidFill>
                  <a:schemeClr val="accent2"/>
                </a:solidFill>
              </a:rPr>
              <a:t>Case 149/77 </a:t>
            </a:r>
            <a:r>
              <a:rPr lang="en-AU" b="1" i="1" dirty="0" err="1">
                <a:solidFill>
                  <a:schemeClr val="accent2"/>
                </a:solidFill>
              </a:rPr>
              <a:t>Defrenne</a:t>
            </a:r>
            <a:r>
              <a:rPr lang="en-AU" b="1" i="1" dirty="0">
                <a:solidFill>
                  <a:schemeClr val="accent2"/>
                </a:solidFill>
              </a:rPr>
              <a:t> III </a:t>
            </a:r>
            <a:r>
              <a:rPr lang="en-AU" b="1" dirty="0">
                <a:solidFill>
                  <a:schemeClr val="accent2"/>
                </a:solidFill>
              </a:rPr>
              <a:t>(1978)</a:t>
            </a:r>
          </a:p>
          <a:p>
            <a:pPr marL="171450" indent="-171450"/>
            <a:r>
              <a:rPr lang="nb-NO" dirty="0" err="1">
                <a:ln w="0"/>
              </a:rPr>
              <a:t>Elimination</a:t>
            </a:r>
            <a:r>
              <a:rPr lang="nb-NO" dirty="0">
                <a:ln w="0"/>
              </a:rPr>
              <a:t> </a:t>
            </a:r>
            <a:r>
              <a:rPr lang="nb-NO" dirty="0" err="1">
                <a:ln w="0"/>
              </a:rPr>
              <a:t>of</a:t>
            </a:r>
            <a:r>
              <a:rPr lang="nb-NO" dirty="0">
                <a:ln w="0"/>
              </a:rPr>
              <a:t> sex </a:t>
            </a:r>
            <a:r>
              <a:rPr lang="nb-NO" dirty="0" err="1">
                <a:ln w="0"/>
              </a:rPr>
              <a:t>discrimination</a:t>
            </a:r>
            <a:r>
              <a:rPr lang="nb-NO" dirty="0">
                <a:ln w="0"/>
              </a:rPr>
              <a:t> is general </a:t>
            </a:r>
            <a:r>
              <a:rPr lang="nb-NO" dirty="0" err="1">
                <a:ln w="0"/>
              </a:rPr>
              <a:t>principle</a:t>
            </a:r>
            <a:r>
              <a:rPr lang="nb-NO" dirty="0">
                <a:ln w="0"/>
              </a:rPr>
              <a:t> </a:t>
            </a:r>
            <a:r>
              <a:rPr lang="nb-NO" dirty="0" err="1">
                <a:ln w="0"/>
              </a:rPr>
              <a:t>of</a:t>
            </a:r>
            <a:r>
              <a:rPr lang="nb-NO" dirty="0">
                <a:ln w="0"/>
              </a:rPr>
              <a:t> EU </a:t>
            </a:r>
            <a:r>
              <a:rPr lang="nb-NO" dirty="0" err="1">
                <a:ln w="0"/>
              </a:rPr>
              <a:t>law</a:t>
            </a:r>
            <a:endParaRPr lang="nb-NO" dirty="0">
              <a:ln w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29B74-D258-F2EB-A082-407DB620E2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Article 119 EEC ‘</a:t>
            </a:r>
            <a:r>
              <a:rPr lang="nl-NL" dirty="0" err="1"/>
              <a:t>forms</a:t>
            </a:r>
            <a:r>
              <a:rPr lang="nl-NL" dirty="0"/>
              <a:t> part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objectives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community, 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b="1" dirty="0" err="1">
                <a:solidFill>
                  <a:srgbClr val="6BB76D"/>
                </a:solidFill>
              </a:rPr>
              <a:t>not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merely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an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economic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union</a:t>
            </a:r>
            <a:r>
              <a:rPr lang="nl-NL" dirty="0"/>
              <a:t>, but is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time </a:t>
            </a:r>
            <a:r>
              <a:rPr lang="nl-NL" dirty="0" err="1"/>
              <a:t>intended</a:t>
            </a:r>
            <a:r>
              <a:rPr lang="nl-NL" dirty="0"/>
              <a:t>, </a:t>
            </a:r>
            <a:r>
              <a:rPr lang="nl-NL" dirty="0" err="1"/>
              <a:t>by</a:t>
            </a:r>
            <a:r>
              <a:rPr lang="nl-NL" dirty="0"/>
              <a:t> common action, </a:t>
            </a:r>
            <a:r>
              <a:rPr lang="nl-NL" dirty="0" err="1">
                <a:solidFill>
                  <a:srgbClr val="6BB76D"/>
                </a:solidFill>
              </a:rPr>
              <a:t>to</a:t>
            </a:r>
            <a:r>
              <a:rPr lang="nl-NL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ensure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social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progress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and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seek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the</a:t>
            </a:r>
            <a:r>
              <a:rPr lang="nl-NL" b="1" dirty="0">
                <a:solidFill>
                  <a:srgbClr val="6BB76D"/>
                </a:solidFill>
              </a:rPr>
              <a:t> constant </a:t>
            </a:r>
            <a:r>
              <a:rPr lang="nl-NL" b="1" dirty="0" err="1">
                <a:solidFill>
                  <a:srgbClr val="6BB76D"/>
                </a:solidFill>
              </a:rPr>
              <a:t>improvement</a:t>
            </a:r>
            <a:r>
              <a:rPr lang="nl-NL" b="1" dirty="0">
                <a:solidFill>
                  <a:srgbClr val="6BB76D"/>
                </a:solidFill>
              </a:rPr>
              <a:t> of </a:t>
            </a:r>
            <a:r>
              <a:rPr lang="nl-NL" b="1" dirty="0" err="1">
                <a:solidFill>
                  <a:srgbClr val="6BB76D"/>
                </a:solidFill>
              </a:rPr>
              <a:t>the</a:t>
            </a:r>
            <a:r>
              <a:rPr lang="nl-NL" b="1" dirty="0">
                <a:solidFill>
                  <a:srgbClr val="6BB76D"/>
                </a:solidFill>
              </a:rPr>
              <a:t> living </a:t>
            </a:r>
            <a:r>
              <a:rPr lang="nl-NL" b="1" dirty="0" err="1">
                <a:solidFill>
                  <a:srgbClr val="6BB76D"/>
                </a:solidFill>
              </a:rPr>
              <a:t>and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working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conditions</a:t>
            </a:r>
            <a:r>
              <a:rPr lang="nl-NL" b="1" dirty="0">
                <a:solidFill>
                  <a:srgbClr val="6BB76D"/>
                </a:solidFill>
              </a:rPr>
              <a:t> of </a:t>
            </a:r>
            <a:r>
              <a:rPr lang="nl-NL" b="1" dirty="0" err="1">
                <a:solidFill>
                  <a:srgbClr val="6BB76D"/>
                </a:solidFill>
              </a:rPr>
              <a:t>their</a:t>
            </a:r>
            <a:r>
              <a:rPr lang="nl-NL" b="1" dirty="0">
                <a:solidFill>
                  <a:srgbClr val="6BB76D"/>
                </a:solidFill>
              </a:rPr>
              <a:t> </a:t>
            </a:r>
            <a:r>
              <a:rPr lang="nl-NL" b="1" dirty="0" err="1">
                <a:solidFill>
                  <a:srgbClr val="6BB76D"/>
                </a:solidFill>
              </a:rPr>
              <a:t>people</a:t>
            </a:r>
            <a:r>
              <a:rPr lang="nl-NL" dirty="0"/>
              <a:t>, as is </a:t>
            </a:r>
            <a:r>
              <a:rPr lang="nl-NL" dirty="0" err="1"/>
              <a:t>emphasized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Preamble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Treaty</a:t>
            </a:r>
            <a:r>
              <a:rPr lang="nl-NL" dirty="0"/>
              <a:t>.’</a:t>
            </a:r>
          </a:p>
          <a:p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AB0904B-D350-4C0E-117C-2E80D872D4E7}"/>
              </a:ext>
            </a:extLst>
          </p:cNvPr>
          <p:cNvSpPr/>
          <p:nvPr/>
        </p:nvSpPr>
        <p:spPr>
          <a:xfrm>
            <a:off x="5895975" y="3758978"/>
            <a:ext cx="57626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0713-E5A4-5E3C-120F-7FA630E0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Treaty of Amsterdam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EA57-3F56-E7DF-920E-18A032509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385763"/>
            <a:ext cx="3427283" cy="6286500"/>
          </a:xfrm>
        </p:spPr>
        <p:txBody>
          <a:bodyPr>
            <a:noAutofit/>
          </a:bodyPr>
          <a:lstStyle/>
          <a:p>
            <a:pPr marL="576072" lvl="1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0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lvl="1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0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Treaty introduced a number of ‘constitutional guarantees’ of gender equality.</a:t>
            </a:r>
          </a:p>
          <a:p>
            <a:pPr marL="576072" lvl="1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0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lvl="1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0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Article 2 EC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stated that to promote equality between men and women is one of the tasks of the EU. </a:t>
            </a:r>
          </a:p>
          <a:p>
            <a:pPr marL="118872" lvl="1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72" lvl="1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0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this treaty, EU gender law and policy became officially three-dimensional, consisting of </a:t>
            </a:r>
          </a:p>
          <a:p>
            <a:pPr marL="118872" lvl="1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(1) anti-discrimination; </a:t>
            </a:r>
          </a:p>
          <a:p>
            <a:pPr marL="118872" lvl="1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(2) positive action; and </a:t>
            </a:r>
          </a:p>
          <a:p>
            <a:pPr marL="118872" lvl="1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(3) gender 	mainstreaming (now 	Art 8 TFEU)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8F1C-79AB-3B5A-7F46-C69C57DD3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nl-NL" sz="2000" b="1" dirty="0" err="1"/>
              <a:t>Introduction</a:t>
            </a:r>
            <a:r>
              <a:rPr lang="nl-NL" sz="2000" b="1" dirty="0"/>
              <a:t> of </a:t>
            </a:r>
            <a:r>
              <a:rPr lang="nl-NL" sz="2000" b="1" dirty="0" err="1"/>
              <a:t>Article</a:t>
            </a:r>
            <a:r>
              <a:rPr lang="nl-NL" sz="2000" b="1" dirty="0"/>
              <a:t> 13 EC, </a:t>
            </a:r>
            <a:r>
              <a:rPr lang="nl-NL" sz="2000" b="1" dirty="0" err="1"/>
              <a:t>now</a:t>
            </a:r>
            <a:r>
              <a:rPr lang="nl-NL" sz="2000" b="1" dirty="0"/>
              <a:t> 19 TFEU</a:t>
            </a:r>
            <a:r>
              <a:rPr lang="nl-NL" sz="2000" dirty="0"/>
              <a:t>; </a:t>
            </a:r>
            <a:r>
              <a:rPr lang="en-US" sz="2000" dirty="0">
                <a:latin typeface="Arial" charset="0"/>
              </a:rPr>
              <a:t>appropriate action can be taken at EU level to combat discrimination based on sex, race or ethnic origin, religion or belief, disability, age or sexual orientation (enabling provision).</a:t>
            </a:r>
          </a:p>
          <a:p>
            <a:endParaRPr lang="en-US" sz="2000" dirty="0"/>
          </a:p>
        </p:txBody>
      </p:sp>
      <p:pic>
        <p:nvPicPr>
          <p:cNvPr id="6146" name="Picture 2" descr="Treaty of Amsterdam | [1999] | Britannica">
            <a:extLst>
              <a:ext uri="{FF2B5EF4-FFF2-40B4-BE49-F238E27FC236}">
                <a16:creationId xmlns:a16="http://schemas.microsoft.com/office/drawing/2014/main" id="{560C7F75-C463-4B41-5885-B1D900CE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5" y="4003288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0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78AFC-467E-1264-9F4B-2F48531C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Recent directives broadening and deepening EU gender equality law 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493DAEB-F1CF-B545-936F-68EE4315B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5254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3096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ser.BR27mei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1863</Words>
  <Application>Microsoft Macintosh PowerPoint</Application>
  <PresentationFormat>Widescreen</PresentationFormat>
  <Paragraphs>244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Corbel</vt:lpstr>
      <vt:lpstr>Helvetica</vt:lpstr>
      <vt:lpstr>Times New Roman</vt:lpstr>
      <vt:lpstr>Wingdings</vt:lpstr>
      <vt:lpstr>Wingdings 2</vt:lpstr>
      <vt:lpstr>Wingdings 3</vt:lpstr>
      <vt:lpstr>Office Theme</vt:lpstr>
      <vt:lpstr>Asser.BR27mei</vt:lpstr>
      <vt:lpstr>EU Gender Equality Law: developments, challenges and ideas for the future </vt:lpstr>
      <vt:lpstr>Outline</vt:lpstr>
      <vt:lpstr>1. Historical development</vt:lpstr>
      <vt:lpstr>   Brief history of EU equality and non-discrimination law</vt:lpstr>
      <vt:lpstr>It all began with article 119 EEC Treaty (1957) – Equal Pay</vt:lpstr>
      <vt:lpstr>Gabrielle Defrenne</vt:lpstr>
      <vt:lpstr>Defrenne cases were hugely important in development of EU (gender equality) law</vt:lpstr>
      <vt:lpstr>Treaty of Amsterdam (1997)</vt:lpstr>
      <vt:lpstr>Recent directives broadening and deepening EU gender equality law </vt:lpstr>
      <vt:lpstr>Challenges</vt:lpstr>
      <vt:lpstr>2. Core concepts</vt:lpstr>
      <vt:lpstr>PowerPoint Presentation</vt:lpstr>
      <vt:lpstr>Different conceptions of equality</vt:lpstr>
      <vt:lpstr>Combination of negative and positive obligations…</vt:lpstr>
      <vt:lpstr>Concept of ‘gender’ in EU law</vt:lpstr>
      <vt:lpstr>Concept of equality in EU gender equality law</vt:lpstr>
      <vt:lpstr>Forms of discrimination recognized in EU gender equality law</vt:lpstr>
      <vt:lpstr>Direct discrimination - definition </vt:lpstr>
      <vt:lpstr>Indirect discrimination</vt:lpstr>
      <vt:lpstr>Indirect discrimination  - definition </vt:lpstr>
      <vt:lpstr>PowerPoint Presentation</vt:lpstr>
      <vt:lpstr>(Sexual) Harassment</vt:lpstr>
      <vt:lpstr>Sexual harassment - definition</vt:lpstr>
      <vt:lpstr>(Sexual) Harassment</vt:lpstr>
      <vt:lpstr>Intersectional discrimination</vt:lpstr>
      <vt:lpstr>Structural discrimination: not (yet?) in EU law</vt:lpstr>
      <vt:lpstr>Achievements and ideas for the future</vt:lpstr>
      <vt:lpstr>Achievements</vt:lpstr>
      <vt:lpstr>Looking forward</vt:lpstr>
      <vt:lpstr>Grazie mille!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Internationaal en Europees Recht</dc:title>
  <dc:creator>Ryngaert, C.M.J. (Cedric)</dc:creator>
  <cp:lastModifiedBy>Timmer, A.S.H. (Alexandra)</cp:lastModifiedBy>
  <cp:revision>118</cp:revision>
  <dcterms:created xsi:type="dcterms:W3CDTF">2021-03-19T13:57:30Z</dcterms:created>
  <dcterms:modified xsi:type="dcterms:W3CDTF">2025-10-29T19:05:31Z</dcterms:modified>
</cp:coreProperties>
</file>